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 id="2147483796" r:id="rId2"/>
    <p:sldMasterId id="2147483809" r:id="rId3"/>
    <p:sldMasterId id="2147483822" r:id="rId4"/>
  </p:sldMasterIdLst>
  <p:notesMasterIdLst>
    <p:notesMasterId r:id="rId33"/>
  </p:notesMasterIdLst>
  <p:handoutMasterIdLst>
    <p:handoutMasterId r:id="rId34"/>
  </p:handoutMasterIdLst>
  <p:sldIdLst>
    <p:sldId id="321" r:id="rId5"/>
    <p:sldId id="340" r:id="rId6"/>
    <p:sldId id="339" r:id="rId7"/>
    <p:sldId id="326" r:id="rId8"/>
    <p:sldId id="260" r:id="rId9"/>
    <p:sldId id="342" r:id="rId10"/>
    <p:sldId id="344" r:id="rId11"/>
    <p:sldId id="345" r:id="rId12"/>
    <p:sldId id="366" r:id="rId13"/>
    <p:sldId id="338" r:id="rId14"/>
    <p:sldId id="350" r:id="rId15"/>
    <p:sldId id="346" r:id="rId16"/>
    <p:sldId id="349" r:id="rId17"/>
    <p:sldId id="353" r:id="rId18"/>
    <p:sldId id="351" r:id="rId19"/>
    <p:sldId id="352" r:id="rId20"/>
    <p:sldId id="337" r:id="rId21"/>
    <p:sldId id="343" r:id="rId22"/>
    <p:sldId id="357" r:id="rId23"/>
    <p:sldId id="358" r:id="rId24"/>
    <p:sldId id="359" r:id="rId25"/>
    <p:sldId id="360" r:id="rId26"/>
    <p:sldId id="361" r:id="rId27"/>
    <p:sldId id="362" r:id="rId28"/>
    <p:sldId id="354" r:id="rId29"/>
    <p:sldId id="355" r:id="rId30"/>
    <p:sldId id="356" r:id="rId31"/>
    <p:sldId id="271"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nt Wennekes" initials="" lastIdx="10" clrIdx="0"/>
  <p:cmAuthor id="1" name="Adam Campbell" initials="A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48" y="1217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5C7438-084C-4C44-8144-6B3918038C65}" type="datetimeFigureOut">
              <a:rPr lang="en-US" smtClean="0"/>
              <a:t>5/21/2014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DFE644B-0B56-4541-AD51-A9AD1C8EC3E8}" type="slidenum">
              <a:rPr lang="en-US" smtClean="0"/>
              <a:t>‹#›</a:t>
            </a:fld>
            <a:endParaRPr lang="en-US"/>
          </a:p>
        </p:txBody>
      </p:sp>
    </p:spTree>
    <p:extLst>
      <p:ext uri="{BB962C8B-B14F-4D97-AF65-F5344CB8AC3E}">
        <p14:creationId xmlns:p14="http://schemas.microsoft.com/office/powerpoint/2010/main" val="557849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CA"/>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4B429D4D-DE9C-4D2E-9A51-676FD3CC6CA9}" type="datetimeFigureOut">
              <a:rPr lang="en-US"/>
              <a:pPr/>
              <a:t>5/21/2014</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53B271EF-3A3B-4437-8D9A-D6C7596D2348}" type="slidenum">
              <a:rPr lang="en-CA"/>
              <a:pPr/>
              <a:t>‹#›</a:t>
            </a:fld>
            <a:endParaRPr lang="en-CA"/>
          </a:p>
        </p:txBody>
      </p:sp>
    </p:spTree>
    <p:extLst>
      <p:ext uri="{BB962C8B-B14F-4D97-AF65-F5344CB8AC3E}">
        <p14:creationId xmlns:p14="http://schemas.microsoft.com/office/powerpoint/2010/main" val="842404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74015DF-3132-49AD-B968-E2D0838277B2}" type="slidenum">
              <a:rPr lang="en-CA" sz="1200"/>
              <a:pPr/>
              <a:t>1</a:t>
            </a:fld>
            <a:endParaRPr lang="en-CA" sz="1200"/>
          </a:p>
        </p:txBody>
      </p:sp>
    </p:spTree>
    <p:extLst>
      <p:ext uri="{BB962C8B-B14F-4D97-AF65-F5344CB8AC3E}">
        <p14:creationId xmlns:p14="http://schemas.microsoft.com/office/powerpoint/2010/main" val="392345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smtClean="0">
                <a:ea typeface="ＭＳ Ｐゴシック" pitchFamily="34" charset="-128"/>
              </a:rPr>
              <a:t>NFPA training.</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6E85B81-D7D4-4AB4-8D48-D03140392167}" type="slidenum">
              <a:rPr lang="en-CA" sz="1200"/>
              <a:pPr/>
              <a:t>10</a:t>
            </a:fld>
            <a:endParaRPr lang="en-CA" sz="1200"/>
          </a:p>
        </p:txBody>
      </p:sp>
    </p:spTree>
    <p:extLst>
      <p:ext uri="{BB962C8B-B14F-4D97-AF65-F5344CB8AC3E}">
        <p14:creationId xmlns:p14="http://schemas.microsoft.com/office/powerpoint/2010/main" val="390325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65BBAE5-A7E1-4447-BCF8-B5E105572591}" type="slidenum">
              <a:rPr lang="en-CA" sz="1200"/>
              <a:pPr/>
              <a:t>11</a:t>
            </a:fld>
            <a:endParaRPr lang="en-CA" sz="1200"/>
          </a:p>
        </p:txBody>
      </p:sp>
    </p:spTree>
    <p:extLst>
      <p:ext uri="{BB962C8B-B14F-4D97-AF65-F5344CB8AC3E}">
        <p14:creationId xmlns:p14="http://schemas.microsoft.com/office/powerpoint/2010/main" val="4224847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65BBAE5-A7E1-4447-BCF8-B5E105572591}" type="slidenum">
              <a:rPr lang="en-CA" sz="1200"/>
              <a:pPr/>
              <a:t>12</a:t>
            </a:fld>
            <a:endParaRPr lang="en-CA" sz="1200"/>
          </a:p>
        </p:txBody>
      </p:sp>
    </p:spTree>
    <p:extLst>
      <p:ext uri="{BB962C8B-B14F-4D97-AF65-F5344CB8AC3E}">
        <p14:creationId xmlns:p14="http://schemas.microsoft.com/office/powerpoint/2010/main" val="3956618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65BBAE5-A7E1-4447-BCF8-B5E105572591}" type="slidenum">
              <a:rPr lang="en-CA" sz="1200"/>
              <a:pPr/>
              <a:t>13</a:t>
            </a:fld>
            <a:endParaRPr lang="en-CA" sz="1200"/>
          </a:p>
        </p:txBody>
      </p:sp>
    </p:spTree>
    <p:extLst>
      <p:ext uri="{BB962C8B-B14F-4D97-AF65-F5344CB8AC3E}">
        <p14:creationId xmlns:p14="http://schemas.microsoft.com/office/powerpoint/2010/main" val="232369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65BBAE5-A7E1-4447-BCF8-B5E105572591}" type="slidenum">
              <a:rPr lang="en-CA" sz="1200"/>
              <a:pPr/>
              <a:t>14</a:t>
            </a:fld>
            <a:endParaRPr lang="en-CA" sz="1200"/>
          </a:p>
        </p:txBody>
      </p:sp>
    </p:spTree>
    <p:extLst>
      <p:ext uri="{BB962C8B-B14F-4D97-AF65-F5344CB8AC3E}">
        <p14:creationId xmlns:p14="http://schemas.microsoft.com/office/powerpoint/2010/main" val="72356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65BBAE5-A7E1-4447-BCF8-B5E105572591}" type="slidenum">
              <a:rPr lang="en-CA" sz="1200"/>
              <a:pPr/>
              <a:t>15</a:t>
            </a:fld>
            <a:endParaRPr lang="en-CA" sz="1200"/>
          </a:p>
        </p:txBody>
      </p:sp>
    </p:spTree>
    <p:extLst>
      <p:ext uri="{BB962C8B-B14F-4D97-AF65-F5344CB8AC3E}">
        <p14:creationId xmlns:p14="http://schemas.microsoft.com/office/powerpoint/2010/main" val="39058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65BBAE5-A7E1-4447-BCF8-B5E105572591}" type="slidenum">
              <a:rPr lang="en-CA" sz="1200"/>
              <a:pPr/>
              <a:t>16</a:t>
            </a:fld>
            <a:endParaRPr lang="en-CA" sz="1200"/>
          </a:p>
        </p:txBody>
      </p:sp>
    </p:spTree>
    <p:extLst>
      <p:ext uri="{BB962C8B-B14F-4D97-AF65-F5344CB8AC3E}">
        <p14:creationId xmlns:p14="http://schemas.microsoft.com/office/powerpoint/2010/main" val="202102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17E5876-37A3-4BA0-A8EE-04F542D159A4}" type="slidenum">
              <a:rPr lang="en-CA" sz="1200"/>
              <a:pPr/>
              <a:t>17</a:t>
            </a:fld>
            <a:endParaRPr lang="en-CA" sz="1200"/>
          </a:p>
        </p:txBody>
      </p:sp>
    </p:spTree>
    <p:extLst>
      <p:ext uri="{BB962C8B-B14F-4D97-AF65-F5344CB8AC3E}">
        <p14:creationId xmlns:p14="http://schemas.microsoft.com/office/powerpoint/2010/main" val="3269492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D51110-DF19-4B6F-B0D8-5849984B3C1C}" type="slidenum">
              <a:rPr lang="en-CA" sz="1200"/>
              <a:pPr/>
              <a:t>18</a:t>
            </a:fld>
            <a:endParaRPr lang="en-CA" sz="1200"/>
          </a:p>
        </p:txBody>
      </p:sp>
    </p:spTree>
    <p:extLst>
      <p:ext uri="{BB962C8B-B14F-4D97-AF65-F5344CB8AC3E}">
        <p14:creationId xmlns:p14="http://schemas.microsoft.com/office/powerpoint/2010/main" val="356008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D51110-DF19-4B6F-B0D8-5849984B3C1C}" type="slidenum">
              <a:rPr lang="en-CA" sz="1200"/>
              <a:pPr/>
              <a:t>19</a:t>
            </a:fld>
            <a:endParaRPr lang="en-CA" sz="1200"/>
          </a:p>
        </p:txBody>
      </p:sp>
    </p:spTree>
    <p:extLst>
      <p:ext uri="{BB962C8B-B14F-4D97-AF65-F5344CB8AC3E}">
        <p14:creationId xmlns:p14="http://schemas.microsoft.com/office/powerpoint/2010/main" val="396947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6847E2C-E2FA-4146-9BCF-7247627F456E}" type="slidenum">
              <a:rPr lang="en-CA" sz="1200"/>
              <a:pPr/>
              <a:t>2</a:t>
            </a:fld>
            <a:endParaRPr lang="en-CA" sz="1200"/>
          </a:p>
        </p:txBody>
      </p:sp>
    </p:spTree>
    <p:extLst>
      <p:ext uri="{BB962C8B-B14F-4D97-AF65-F5344CB8AC3E}">
        <p14:creationId xmlns:p14="http://schemas.microsoft.com/office/powerpoint/2010/main" val="2013318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dirty="0" smtClean="0">
                <a:solidFill>
                  <a:schemeClr val="tx1"/>
                </a:solidFill>
                <a:latin typeface="+mn-lt"/>
                <a:ea typeface="ＭＳ Ｐゴシック" charset="0"/>
                <a:cs typeface="ＭＳ Ｐゴシック" charset="0"/>
              </a:rPr>
              <a:t>These proposed increases and renewed commitment to EU-funded scientific spending are impressive given the current financial turmoil in the </a:t>
            </a:r>
            <a:r>
              <a:rPr lang="en-US" sz="1200" i="1" kern="1200" dirty="0" err="1" smtClean="0">
                <a:solidFill>
                  <a:schemeClr val="tx1"/>
                </a:solidFill>
                <a:latin typeface="+mn-lt"/>
                <a:ea typeface="ＭＳ Ｐゴシック" charset="0"/>
                <a:cs typeface="ＭＳ Ｐゴシック" charset="0"/>
              </a:rPr>
              <a:t>eurozone</a:t>
            </a:r>
            <a:r>
              <a:rPr lang="en-US" sz="1200" i="1" kern="1200" dirty="0" smtClean="0">
                <a:solidFill>
                  <a:schemeClr val="tx1"/>
                </a:solidFill>
                <a:latin typeface="+mn-lt"/>
                <a:ea typeface="ＭＳ Ｐゴシック" charset="0"/>
                <a:cs typeface="ＭＳ Ｐゴシック" charset="0"/>
              </a:rPr>
              <a:t>.</a:t>
            </a:r>
            <a:endParaRPr lang="en-CA"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D51110-DF19-4B6F-B0D8-5849984B3C1C}" type="slidenum">
              <a:rPr lang="en-CA" sz="1200"/>
              <a:pPr/>
              <a:t>20</a:t>
            </a:fld>
            <a:endParaRPr lang="en-CA" sz="1200"/>
          </a:p>
        </p:txBody>
      </p:sp>
    </p:spTree>
    <p:extLst>
      <p:ext uri="{BB962C8B-B14F-4D97-AF65-F5344CB8AC3E}">
        <p14:creationId xmlns:p14="http://schemas.microsoft.com/office/powerpoint/2010/main" val="402616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D51110-DF19-4B6F-B0D8-5849984B3C1C}" type="slidenum">
              <a:rPr lang="en-CA" sz="1200"/>
              <a:pPr/>
              <a:t>21</a:t>
            </a:fld>
            <a:endParaRPr lang="en-CA" sz="1200"/>
          </a:p>
        </p:txBody>
      </p:sp>
    </p:spTree>
    <p:extLst>
      <p:ext uri="{BB962C8B-B14F-4D97-AF65-F5344CB8AC3E}">
        <p14:creationId xmlns:p14="http://schemas.microsoft.com/office/powerpoint/2010/main" val="181641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D51110-DF19-4B6F-B0D8-5849984B3C1C}" type="slidenum">
              <a:rPr lang="en-CA" sz="1200"/>
              <a:pPr/>
              <a:t>22</a:t>
            </a:fld>
            <a:endParaRPr lang="en-CA" sz="1200"/>
          </a:p>
        </p:txBody>
      </p:sp>
    </p:spTree>
    <p:extLst>
      <p:ext uri="{BB962C8B-B14F-4D97-AF65-F5344CB8AC3E}">
        <p14:creationId xmlns:p14="http://schemas.microsoft.com/office/powerpoint/2010/main" val="1044637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D51110-DF19-4B6F-B0D8-5849984B3C1C}" type="slidenum">
              <a:rPr lang="en-CA" sz="1200"/>
              <a:pPr/>
              <a:t>23</a:t>
            </a:fld>
            <a:endParaRPr lang="en-CA" sz="1200"/>
          </a:p>
        </p:txBody>
      </p:sp>
    </p:spTree>
    <p:extLst>
      <p:ext uri="{BB962C8B-B14F-4D97-AF65-F5344CB8AC3E}">
        <p14:creationId xmlns:p14="http://schemas.microsoft.com/office/powerpoint/2010/main" val="301783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D51110-DF19-4B6F-B0D8-5849984B3C1C}" type="slidenum">
              <a:rPr lang="en-CA" sz="1200"/>
              <a:pPr/>
              <a:t>24</a:t>
            </a:fld>
            <a:endParaRPr lang="en-CA" sz="1200"/>
          </a:p>
        </p:txBody>
      </p:sp>
    </p:spTree>
    <p:extLst>
      <p:ext uri="{BB962C8B-B14F-4D97-AF65-F5344CB8AC3E}">
        <p14:creationId xmlns:p14="http://schemas.microsoft.com/office/powerpoint/2010/main" val="114211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D51110-DF19-4B6F-B0D8-5849984B3C1C}" type="slidenum">
              <a:rPr lang="en-CA" sz="1200"/>
              <a:pPr/>
              <a:t>25</a:t>
            </a:fld>
            <a:endParaRPr lang="en-CA" sz="1200"/>
          </a:p>
        </p:txBody>
      </p:sp>
    </p:spTree>
    <p:extLst>
      <p:ext uri="{BB962C8B-B14F-4D97-AF65-F5344CB8AC3E}">
        <p14:creationId xmlns:p14="http://schemas.microsoft.com/office/powerpoint/2010/main" val="2900903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D51110-DF19-4B6F-B0D8-5849984B3C1C}" type="slidenum">
              <a:rPr lang="en-CA" sz="1200"/>
              <a:pPr/>
              <a:t>26</a:t>
            </a:fld>
            <a:endParaRPr lang="en-CA" sz="1200"/>
          </a:p>
        </p:txBody>
      </p:sp>
    </p:spTree>
    <p:extLst>
      <p:ext uri="{BB962C8B-B14F-4D97-AF65-F5344CB8AC3E}">
        <p14:creationId xmlns:p14="http://schemas.microsoft.com/office/powerpoint/2010/main" val="3791256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0"/>
                <a:cs typeface="ＭＳ Ｐゴシック" charset="0"/>
              </a:rPr>
              <a:t>1. Sustainable Manufacturing – There are many opportunities for firms to implement sustainable manufacturing practices in their manufacturing processes, which has a positive impact on the 3 Ps: People (personal health and safety), Planet (environmental impact) and Profit (save money through energy efficiency). Perhaps the feds could place more emphasis on this and provide resources to train and implement these practices in manufacturing, which will ultimately reduce our energy consumption and improve environmental impacts.</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2. Alternate Energy – Perhaps there is an opportunity for manufacturing to take advantage of developing new products and technologies in support of ‘clean energy’. If the feds can come up with  a long term strategy related to the environment, then manufacturing could consider investment in developing new technologies and products in support of energy saving and alternate energy products. This could develop into a new manufacturing sector involving ground source heat pumps, solar energy, wind energy generation, etc. The ‘conflict’ in MB is the artificially low electricity rates which do not reflect the market place, and does not provide enough return on investment. Either the Province raises the rates and/or the feds provide subsidies to assist in development and commercialization of these technologies.</a:t>
            </a:r>
            <a:endParaRPr lang="en-CA"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D51110-DF19-4B6F-B0D8-5849984B3C1C}" type="slidenum">
              <a:rPr lang="en-CA" sz="1200"/>
              <a:pPr/>
              <a:t>27</a:t>
            </a:fld>
            <a:endParaRPr lang="en-CA" sz="1200"/>
          </a:p>
        </p:txBody>
      </p:sp>
    </p:spTree>
    <p:extLst>
      <p:ext uri="{BB962C8B-B14F-4D97-AF65-F5344CB8AC3E}">
        <p14:creationId xmlns:p14="http://schemas.microsoft.com/office/powerpoint/2010/main" val="1303616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177BB99-F534-4364-9F12-1EDFD7F6829C}" type="slidenum">
              <a:rPr lang="en-CA" sz="1200"/>
              <a:pPr/>
              <a:t>28</a:t>
            </a:fld>
            <a:endParaRPr lang="en-CA" sz="1200"/>
          </a:p>
        </p:txBody>
      </p:sp>
    </p:spTree>
    <p:extLst>
      <p:ext uri="{BB962C8B-B14F-4D97-AF65-F5344CB8AC3E}">
        <p14:creationId xmlns:p14="http://schemas.microsoft.com/office/powerpoint/2010/main" val="155706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ABFFCF9-7FE4-44C4-9E27-6C261E2B5F2A}" type="slidenum">
              <a:rPr lang="en-CA" sz="1200"/>
              <a:pPr/>
              <a:t>3</a:t>
            </a:fld>
            <a:endParaRPr lang="en-CA" sz="1200"/>
          </a:p>
        </p:txBody>
      </p:sp>
    </p:spTree>
    <p:extLst>
      <p:ext uri="{BB962C8B-B14F-4D97-AF65-F5344CB8AC3E}">
        <p14:creationId xmlns:p14="http://schemas.microsoft.com/office/powerpoint/2010/main" val="200606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33A0615-3DD1-472C-89B5-9F70ADB187C8}" type="slidenum">
              <a:rPr lang="en-CA" sz="1200"/>
              <a:pPr/>
              <a:t>4</a:t>
            </a:fld>
            <a:endParaRPr lang="en-CA" sz="1200"/>
          </a:p>
        </p:txBody>
      </p:sp>
    </p:spTree>
    <p:extLst>
      <p:ext uri="{BB962C8B-B14F-4D97-AF65-F5344CB8AC3E}">
        <p14:creationId xmlns:p14="http://schemas.microsoft.com/office/powerpoint/2010/main" val="291238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78431E7-B99F-4683-B3B0-4A941FBB9EDA}" type="slidenum">
              <a:rPr lang="en-CA" sz="1200"/>
              <a:pPr/>
              <a:t>5</a:t>
            </a:fld>
            <a:endParaRPr lang="en-CA" sz="1200"/>
          </a:p>
        </p:txBody>
      </p:sp>
    </p:spTree>
    <p:extLst>
      <p:ext uri="{BB962C8B-B14F-4D97-AF65-F5344CB8AC3E}">
        <p14:creationId xmlns:p14="http://schemas.microsoft.com/office/powerpoint/2010/main" val="335161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CB77396-AD41-47D7-A216-7B34055AE6AD}" type="slidenum">
              <a:rPr lang="en-CA" sz="1200"/>
              <a:pPr/>
              <a:t>6</a:t>
            </a:fld>
            <a:endParaRPr lang="en-CA" sz="1200"/>
          </a:p>
        </p:txBody>
      </p:sp>
    </p:spTree>
    <p:extLst>
      <p:ext uri="{BB962C8B-B14F-4D97-AF65-F5344CB8AC3E}">
        <p14:creationId xmlns:p14="http://schemas.microsoft.com/office/powerpoint/2010/main" val="429397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65BBAE5-A7E1-4447-BCF8-B5E105572591}" type="slidenum">
              <a:rPr lang="en-CA" sz="1200"/>
              <a:pPr/>
              <a:t>7</a:t>
            </a:fld>
            <a:endParaRPr lang="en-CA" sz="1200"/>
          </a:p>
        </p:txBody>
      </p:sp>
    </p:spTree>
    <p:extLst>
      <p:ext uri="{BB962C8B-B14F-4D97-AF65-F5344CB8AC3E}">
        <p14:creationId xmlns:p14="http://schemas.microsoft.com/office/powerpoint/2010/main" val="34549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65BBAE5-A7E1-4447-BCF8-B5E105572591}" type="slidenum">
              <a:rPr lang="en-CA" sz="1200"/>
              <a:pPr/>
              <a:t>8</a:t>
            </a:fld>
            <a:endParaRPr lang="en-CA" sz="1200"/>
          </a:p>
        </p:txBody>
      </p:sp>
    </p:spTree>
    <p:extLst>
      <p:ext uri="{BB962C8B-B14F-4D97-AF65-F5344CB8AC3E}">
        <p14:creationId xmlns:p14="http://schemas.microsoft.com/office/powerpoint/2010/main" val="3525374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65BBAE5-A7E1-4447-BCF8-B5E105572591}" type="slidenum">
              <a:rPr lang="en-CA" sz="1200"/>
              <a:pPr/>
              <a:t>9</a:t>
            </a:fld>
            <a:endParaRPr lang="en-CA" sz="1200"/>
          </a:p>
        </p:txBody>
      </p:sp>
    </p:spTree>
    <p:extLst>
      <p:ext uri="{BB962C8B-B14F-4D97-AF65-F5344CB8AC3E}">
        <p14:creationId xmlns:p14="http://schemas.microsoft.com/office/powerpoint/2010/main" val="92648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800600"/>
          </a:xfrm>
        </p:spPr>
        <p:txBody>
          <a:bodyPr/>
          <a:lstStyle>
            <a:lvl1pPr>
              <a:spcAft>
                <a:spcPts val="0"/>
              </a:spcAft>
              <a:defRPr sz="2800"/>
            </a:lvl1pPr>
            <a:lvl2pPr>
              <a:defRPr sz="2000"/>
            </a:lvl2pPr>
            <a:lvl3pPr>
              <a:defRPr sz="1600"/>
            </a:lvl3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50425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en-CA" noProof="0" smtClean="0"/>
              <a:t>Click icon to add chart</a:t>
            </a:r>
            <a:endParaRPr lang="en-US" noProof="0" dirty="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0892B5E-DBAA-4BB6-9007-95EE3F66A3A1}" type="slidenum">
              <a:rPr lang="en-US"/>
              <a:pPr/>
              <a:t>‹#›</a:t>
            </a:fld>
            <a:endParaRPr lang="en-US"/>
          </a:p>
        </p:txBody>
      </p:sp>
    </p:spTree>
    <p:extLst>
      <p:ext uri="{BB962C8B-B14F-4D97-AF65-F5344CB8AC3E}">
        <p14:creationId xmlns:p14="http://schemas.microsoft.com/office/powerpoint/2010/main" val="78681143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825AA98-D9B4-4CA4-9C2A-9B99DB5556B5}" type="slidenum">
              <a:rPr lang="en-US"/>
              <a:pPr/>
              <a:t>‹#›</a:t>
            </a:fld>
            <a:endParaRPr lang="en-US"/>
          </a:p>
        </p:txBody>
      </p:sp>
    </p:spTree>
    <p:extLst>
      <p:ext uri="{BB962C8B-B14F-4D97-AF65-F5344CB8AC3E}">
        <p14:creationId xmlns:p14="http://schemas.microsoft.com/office/powerpoint/2010/main" val="229055035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en-CA"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CA" smtClean="0"/>
              <a:t>Click to edit Master subtitle style</a:t>
            </a:r>
            <a:endParaRPr lang="en-US"/>
          </a:p>
        </p:txBody>
      </p:sp>
      <p:sp>
        <p:nvSpPr>
          <p:cNvPr id="4"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latin typeface="Arial" charset="0"/>
                <a:ea typeface="ＭＳ Ｐゴシック" charset="0"/>
                <a:cs typeface="+mn-cs"/>
              </a:defRPr>
            </a:lvl1pPr>
            <a:extLst/>
          </a:lstStyle>
          <a:p>
            <a:pPr>
              <a:defRPr/>
            </a:pPr>
            <a:endParaRPr lang="en-US"/>
          </a:p>
        </p:txBody>
      </p:sp>
      <p:sp>
        <p:nvSpPr>
          <p:cNvPr id="5" name="Footer Placeholder 18"/>
          <p:cNvSpPr>
            <a:spLocks noGrp="1"/>
          </p:cNvSpPr>
          <p:nvPr>
            <p:ph type="ftr" sz="quarter" idx="11"/>
          </p:nvPr>
        </p:nvSpPr>
        <p:spPr>
          <a:xfrm>
            <a:off x="4379913" y="6408738"/>
            <a:ext cx="2351087" cy="365125"/>
          </a:xfrm>
          <a:prstGeom prst="rect">
            <a:avLst/>
          </a:prstGeom>
        </p:spPr>
        <p:txBody>
          <a:bodyPr/>
          <a:lstStyle>
            <a:lvl1pPr>
              <a:defRPr>
                <a:solidFill>
                  <a:schemeClr val="accent1">
                    <a:tint val="20000"/>
                  </a:schemeClr>
                </a:solidFill>
                <a:latin typeface="Arial" charset="0"/>
                <a:ea typeface="ＭＳ Ｐゴシック" charset="0"/>
                <a:cs typeface="+mn-cs"/>
              </a:defRPr>
            </a:lvl1pPr>
            <a:extLst/>
          </a:lstStyle>
          <a:p>
            <a:pPr>
              <a:defRPr/>
            </a:pPr>
            <a:endParaRPr lang="en-US"/>
          </a:p>
        </p:txBody>
      </p:sp>
      <p:sp>
        <p:nvSpPr>
          <p:cNvPr id="6" name="Slide Number Placeholder 26"/>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fld id="{86EF52DD-D919-4CAC-8BD1-B922DBF04751}" type="slidenum">
              <a:rPr lang="en-US"/>
              <a:pPr/>
              <a:t>‹#›</a:t>
            </a:fld>
            <a:endParaRPr lang="en-US"/>
          </a:p>
        </p:txBody>
      </p:sp>
    </p:spTree>
    <p:extLst>
      <p:ext uri="{BB962C8B-B14F-4D97-AF65-F5344CB8AC3E}">
        <p14:creationId xmlns:p14="http://schemas.microsoft.com/office/powerpoint/2010/main" val="164116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197943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a typeface="ＭＳ Ｐゴシック"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CA"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CA"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CA"/>
          </a:p>
        </p:txBody>
      </p:sp>
      <p:sp>
        <p:nvSpPr>
          <p:cNvPr id="12" name="Footer Placeholder 18"/>
          <p:cNvSpPr>
            <a:spLocks noGrp="1"/>
          </p:cNvSpPr>
          <p:nvPr>
            <p:ph type="ftr" sz="quarter" idx="11"/>
          </p:nvPr>
        </p:nvSpPr>
        <p:spPr/>
        <p:txBody>
          <a:bodyPr/>
          <a:lstStyle>
            <a:lvl1pPr>
              <a:defRPr>
                <a:solidFill>
                  <a:srgbClr val="F7E9E7"/>
                </a:solidFill>
              </a:defRPr>
            </a:lvl1pPr>
          </a:lstStyle>
          <a:p>
            <a:r>
              <a:rPr lang="en-CA"/>
              <a:t>AR&amp;C: ACCC 2011/12 © 2011 </a:t>
            </a:r>
          </a:p>
        </p:txBody>
      </p:sp>
      <p:sp>
        <p:nvSpPr>
          <p:cNvPr id="13" name="Slide Number Placeholder 26"/>
          <p:cNvSpPr>
            <a:spLocks noGrp="1"/>
          </p:cNvSpPr>
          <p:nvPr>
            <p:ph type="sldNum" sz="quarter" idx="12"/>
          </p:nvPr>
        </p:nvSpPr>
        <p:spPr/>
        <p:txBody>
          <a:bodyPr/>
          <a:lstStyle>
            <a:lvl1pPr algn="r">
              <a:defRPr>
                <a:solidFill>
                  <a:srgbClr val="FFFFFF"/>
                </a:solidFill>
              </a:defRPr>
            </a:lvl1pPr>
          </a:lstStyle>
          <a:p>
            <a:fld id="{DEE2351F-961E-429B-B9F6-C48A21D1A6CB}" type="slidenum">
              <a:rPr lang="en-CA"/>
              <a:pPr/>
              <a:t>‹#›</a:t>
            </a:fld>
            <a:endParaRPr lang="en-CA"/>
          </a:p>
        </p:txBody>
      </p:sp>
    </p:spTree>
    <p:extLst>
      <p:ext uri="{BB962C8B-B14F-4D97-AF65-F5344CB8AC3E}">
        <p14:creationId xmlns:p14="http://schemas.microsoft.com/office/powerpoint/2010/main" val="3521404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Title 6"/>
          <p:cNvSpPr>
            <a:spLocks noGrp="1"/>
          </p:cNvSpPr>
          <p:nvPr>
            <p:ph type="title"/>
          </p:nvPr>
        </p:nvSpPr>
        <p:spPr/>
        <p:txBody>
          <a:bodyPr rtlCol="0"/>
          <a:lstStyle>
            <a:extLst/>
          </a:lstStyle>
          <a:p>
            <a:r>
              <a:rPr lang="en-CA" smtClean="0"/>
              <a:t>Click to edit Master title style</a:t>
            </a:r>
            <a:endParaRPr lang="en-US"/>
          </a:p>
        </p:txBody>
      </p:sp>
      <p:sp>
        <p:nvSpPr>
          <p:cNvPr id="4" name="Footer Placeholder 5"/>
          <p:cNvSpPr>
            <a:spLocks noGrp="1"/>
          </p:cNvSpPr>
          <p:nvPr>
            <p:ph type="ftr" sz="quarter" idx="10"/>
          </p:nvPr>
        </p:nvSpPr>
        <p:spPr>
          <a:xfrm>
            <a:off x="6172200" y="6324600"/>
            <a:ext cx="2133600" cy="365125"/>
          </a:xfrm>
        </p:spPr>
        <p:txBody>
          <a:bodyPr/>
          <a:lstStyle>
            <a:lvl1pPr>
              <a:defRPr b="1" i="1">
                <a:solidFill>
                  <a:srgbClr val="9B2D1F"/>
                </a:solidFill>
              </a:defRPr>
            </a:lvl1pPr>
          </a:lstStyle>
          <a:p>
            <a:r>
              <a:rPr lang="en-US"/>
              <a:t>Red River College © 2011</a:t>
            </a:r>
            <a:endParaRPr lang="en-CA"/>
          </a:p>
        </p:txBody>
      </p:sp>
    </p:spTree>
    <p:extLst>
      <p:ext uri="{BB962C8B-B14F-4D97-AF65-F5344CB8AC3E}">
        <p14:creationId xmlns:p14="http://schemas.microsoft.com/office/powerpoint/2010/main" val="351657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9"/>
              </a:srgbClr>
            </a:outerShdw>
          </a:effectLst>
        </p:spPr>
        <p:txBody>
          <a:bodyPr anchor="ctr"/>
          <a:lstStyle>
            <a:extLst/>
          </a:lstStyle>
          <a:p>
            <a:pPr eaLnBrk="1" hangingPunct="1">
              <a:defRPr/>
            </a:pPr>
            <a:endParaRPr lang="en-US">
              <a:solidFill>
                <a:schemeClr val="lt1"/>
              </a:solidFill>
              <a:latin typeface="+mn-lt"/>
              <a:ea typeface="+mn-ea"/>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9"/>
              </a:srgbClr>
            </a:outerShdw>
          </a:effectLst>
        </p:spPr>
        <p:txBody>
          <a:bodyPr anchor="ctr"/>
          <a:lstStyle>
            <a:extLst/>
          </a:lstStyle>
          <a:p>
            <a:pPr eaLnBrk="1" hangingPunct="1">
              <a:defRPr/>
            </a:pPr>
            <a:endParaRPr lang="en-US">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CA"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CA"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lstStyle>
          <a:p>
            <a:r>
              <a:rPr lang="en-CA"/>
              <a:t>AR&amp;C: ACCC 2011/12 © 2011 </a:t>
            </a:r>
            <a:endParaRPr lang="en-US"/>
          </a:p>
        </p:txBody>
      </p:sp>
      <p:sp>
        <p:nvSpPr>
          <p:cNvPr id="8" name="Slide Number Placeholder 5"/>
          <p:cNvSpPr>
            <a:spLocks noGrp="1"/>
          </p:cNvSpPr>
          <p:nvPr>
            <p:ph type="sldNum" sz="quarter" idx="12"/>
          </p:nvPr>
        </p:nvSpPr>
        <p:spPr/>
        <p:txBody>
          <a:bodyPr/>
          <a:lstStyle>
            <a:lvl1pPr algn="r">
              <a:defRPr/>
            </a:lvl1pPr>
          </a:lstStyle>
          <a:p>
            <a:fld id="{1BF94161-7513-433F-90D0-EA515388C969}" type="slidenum">
              <a:rPr lang="en-US"/>
              <a:pPr/>
              <a:t>‹#›</a:t>
            </a:fld>
            <a:endParaRPr lang="en-US"/>
          </a:p>
        </p:txBody>
      </p:sp>
    </p:spTree>
    <p:extLst>
      <p:ext uri="{BB962C8B-B14F-4D97-AF65-F5344CB8AC3E}">
        <p14:creationId xmlns:p14="http://schemas.microsoft.com/office/powerpoint/2010/main" val="283491118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Title 7"/>
          <p:cNvSpPr>
            <a:spLocks noGrp="1"/>
          </p:cNvSpPr>
          <p:nvPr>
            <p:ph type="title"/>
          </p:nvPr>
        </p:nvSpPr>
        <p:spPr/>
        <p:txBody>
          <a:bodyPr rtlCol="0"/>
          <a:lstStyle>
            <a:extLst/>
          </a:lstStyle>
          <a:p>
            <a:r>
              <a:rPr lang="en-CA"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CA"/>
              <a:t>AR&amp;C: ACCC 2011/12 © 2011 </a:t>
            </a:r>
            <a:endParaRPr lang="en-US"/>
          </a:p>
        </p:txBody>
      </p:sp>
      <p:sp>
        <p:nvSpPr>
          <p:cNvPr id="7" name="Slide Number Placeholder 6"/>
          <p:cNvSpPr>
            <a:spLocks noGrp="1"/>
          </p:cNvSpPr>
          <p:nvPr>
            <p:ph type="sldNum" sz="quarter" idx="12"/>
          </p:nvPr>
        </p:nvSpPr>
        <p:spPr/>
        <p:txBody>
          <a:bodyPr/>
          <a:lstStyle>
            <a:lvl1pPr algn="r">
              <a:defRPr/>
            </a:lvl1pPr>
          </a:lstStyle>
          <a:p>
            <a:fld id="{2ADAA784-D0C1-4C13-8F59-DBA2BA82961F}" type="slidenum">
              <a:rPr lang="en-US"/>
              <a:pPr/>
              <a:t>‹#›</a:t>
            </a:fld>
            <a:endParaRPr lang="en-US"/>
          </a:p>
        </p:txBody>
      </p:sp>
    </p:spTree>
    <p:extLst>
      <p:ext uri="{BB962C8B-B14F-4D97-AF65-F5344CB8AC3E}">
        <p14:creationId xmlns:p14="http://schemas.microsoft.com/office/powerpoint/2010/main" val="311918368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CA"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CA"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CA"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lstStyle>
          <a:p>
            <a:r>
              <a:rPr lang="en-CA"/>
              <a:t>AR&amp;C: ACCC 2011/12 © 2011 </a:t>
            </a:r>
            <a:endParaRPr lang="en-US"/>
          </a:p>
        </p:txBody>
      </p:sp>
      <p:sp>
        <p:nvSpPr>
          <p:cNvPr id="9" name="Slide Number Placeholder 8"/>
          <p:cNvSpPr>
            <a:spLocks noGrp="1"/>
          </p:cNvSpPr>
          <p:nvPr>
            <p:ph type="sldNum" sz="quarter" idx="12"/>
          </p:nvPr>
        </p:nvSpPr>
        <p:spPr/>
        <p:txBody>
          <a:bodyPr/>
          <a:lstStyle>
            <a:lvl1pPr algn="r">
              <a:defRPr/>
            </a:lvl1pPr>
          </a:lstStyle>
          <a:p>
            <a:fld id="{112D175A-CC95-498B-BD7E-A089CDE4EBFD}" type="slidenum">
              <a:rPr lang="en-US"/>
              <a:pPr/>
              <a:t>‹#›</a:t>
            </a:fld>
            <a:endParaRPr lang="en-US"/>
          </a:p>
        </p:txBody>
      </p:sp>
    </p:spTree>
    <p:extLst>
      <p:ext uri="{BB962C8B-B14F-4D97-AF65-F5344CB8AC3E}">
        <p14:creationId xmlns:p14="http://schemas.microsoft.com/office/powerpoint/2010/main" val="128641129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CA" smtClean="0"/>
              <a:t>Click to edit Master title style</a:t>
            </a:r>
            <a:endParaRPr lang="en-US"/>
          </a:p>
        </p:txBody>
      </p:sp>
      <p:sp>
        <p:nvSpPr>
          <p:cNvPr id="3" name="Date Placeholder 2"/>
          <p:cNvSpPr>
            <a:spLocks noGrp="1"/>
          </p:cNvSpPr>
          <p:nvPr>
            <p:ph type="dt" sz="half" idx="10"/>
          </p:nvPr>
        </p:nvSpPr>
        <p:spPr/>
        <p:txBody>
          <a:bodyPr/>
          <a:lstStyle>
            <a:lvl1pPr>
              <a:defRPr sz="1400">
                <a:solidFill>
                  <a:srgbClr val="000000"/>
                </a:solidFill>
                <a:ea typeface="+mn-ea"/>
                <a:cs typeface="Arial" charset="0"/>
              </a:defRPr>
            </a:lvl1pPr>
            <a:extLst/>
          </a:lstStyle>
          <a:p>
            <a:pPr>
              <a:defRPr/>
            </a:pPr>
            <a:endParaRPr lang="en-US"/>
          </a:p>
        </p:txBody>
      </p:sp>
      <p:sp>
        <p:nvSpPr>
          <p:cNvPr id="4" name="Footer Placeholder 3"/>
          <p:cNvSpPr>
            <a:spLocks noGrp="1"/>
          </p:cNvSpPr>
          <p:nvPr>
            <p:ph type="ftr" sz="quarter" idx="11"/>
          </p:nvPr>
        </p:nvSpPr>
        <p:spPr/>
        <p:txBody>
          <a:bodyPr/>
          <a:lstStyle>
            <a:lvl1pPr algn="ctr">
              <a:defRPr sz="1400">
                <a:solidFill>
                  <a:srgbClr val="000000"/>
                </a:solidFill>
                <a:cs typeface="Arial" pitchFamily="34" charset="0"/>
              </a:defRPr>
            </a:lvl1pPr>
          </a:lstStyle>
          <a:p>
            <a:r>
              <a:rPr lang="fi-FI"/>
              <a:t>AR&amp;C: ACCC 2011/12 © 2011 </a:t>
            </a:r>
            <a:endParaRPr lang="en-US"/>
          </a:p>
        </p:txBody>
      </p:sp>
      <p:sp>
        <p:nvSpPr>
          <p:cNvPr id="5" name="Slide Number Placeholder 4"/>
          <p:cNvSpPr>
            <a:spLocks noGrp="1"/>
          </p:cNvSpPr>
          <p:nvPr>
            <p:ph type="sldNum" sz="quarter" idx="12"/>
          </p:nvPr>
        </p:nvSpPr>
        <p:spPr/>
        <p:txBody>
          <a:bodyPr/>
          <a:lstStyle>
            <a:lvl1pPr algn="r">
              <a:defRPr sz="1400">
                <a:solidFill>
                  <a:srgbClr val="000000"/>
                </a:solidFill>
                <a:cs typeface="Arial" pitchFamily="34" charset="0"/>
              </a:defRPr>
            </a:lvl1pPr>
          </a:lstStyle>
          <a:p>
            <a:fld id="{C77759F8-543F-46B4-BD8E-12A3A2A78893}" type="slidenum">
              <a:rPr lang="en-US"/>
              <a:pPr/>
              <a:t>‹#›</a:t>
            </a:fld>
            <a:endParaRPr lang="en-US"/>
          </a:p>
        </p:txBody>
      </p:sp>
    </p:spTree>
    <p:extLst>
      <p:ext uri="{BB962C8B-B14F-4D97-AF65-F5344CB8AC3E}">
        <p14:creationId xmlns:p14="http://schemas.microsoft.com/office/powerpoint/2010/main" val="3004498184"/>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Chap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Subtitle 2"/>
          <p:cNvSpPr>
            <a:spLocks noGrp="1"/>
          </p:cNvSpPr>
          <p:nvPr>
            <p:ph type="subTitle" idx="1"/>
          </p:nvPr>
        </p:nvSpPr>
        <p:spPr>
          <a:xfrm>
            <a:off x="685800" y="3200400"/>
            <a:ext cx="7772400" cy="2819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3240714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lstStyle>
          <a:p>
            <a:r>
              <a:rPr lang="en-CA"/>
              <a:t>AR&amp;C: ACCC 2011/12 © 2011 </a:t>
            </a:r>
            <a:endParaRPr lang="en-US"/>
          </a:p>
        </p:txBody>
      </p:sp>
      <p:sp>
        <p:nvSpPr>
          <p:cNvPr id="4" name="Slide Number Placeholder 3"/>
          <p:cNvSpPr>
            <a:spLocks noGrp="1"/>
          </p:cNvSpPr>
          <p:nvPr>
            <p:ph type="sldNum" sz="quarter" idx="12"/>
          </p:nvPr>
        </p:nvSpPr>
        <p:spPr/>
        <p:txBody>
          <a:bodyPr/>
          <a:lstStyle>
            <a:lvl1pPr algn="r">
              <a:defRPr/>
            </a:lvl1pPr>
          </a:lstStyle>
          <a:p>
            <a:fld id="{DBA4304F-C237-45DD-B70E-CB0062365D8A}" type="slidenum">
              <a:rPr lang="en-US"/>
              <a:pPr/>
              <a:t>‹#›</a:t>
            </a:fld>
            <a:endParaRPr lang="en-US"/>
          </a:p>
        </p:txBody>
      </p:sp>
    </p:spTree>
    <p:extLst>
      <p:ext uri="{BB962C8B-B14F-4D97-AF65-F5344CB8AC3E}">
        <p14:creationId xmlns:p14="http://schemas.microsoft.com/office/powerpoint/2010/main" val="2929661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CA"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CA"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CA"/>
              <a:t>AR&amp;C: ACCC 2011/12 © 2011 </a:t>
            </a:r>
            <a:endParaRPr lang="en-US"/>
          </a:p>
        </p:txBody>
      </p:sp>
      <p:sp>
        <p:nvSpPr>
          <p:cNvPr id="7" name="Slide Number Placeholder 6"/>
          <p:cNvSpPr>
            <a:spLocks noGrp="1"/>
          </p:cNvSpPr>
          <p:nvPr>
            <p:ph type="sldNum" sz="quarter" idx="12"/>
          </p:nvPr>
        </p:nvSpPr>
        <p:spPr/>
        <p:txBody>
          <a:bodyPr/>
          <a:lstStyle>
            <a:lvl1pPr>
              <a:defRPr/>
            </a:lvl1pPr>
          </a:lstStyle>
          <a:p>
            <a:fld id="{97F9C80D-8891-4106-85E9-EC6814435A12}" type="slidenum">
              <a:rPr lang="en-US"/>
              <a:pPr/>
              <a:t>‹#›</a:t>
            </a:fld>
            <a:endParaRPr lang="en-US"/>
          </a:p>
        </p:txBody>
      </p:sp>
    </p:spTree>
    <p:extLst>
      <p:ext uri="{BB962C8B-B14F-4D97-AF65-F5344CB8AC3E}">
        <p14:creationId xmlns:p14="http://schemas.microsoft.com/office/powerpoint/2010/main" val="271168085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a typeface="ＭＳ Ｐゴシック"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9"/>
              </a:srgbClr>
            </a:outerShdw>
          </a:effectLst>
        </p:spPr>
        <p:txBody>
          <a:bodyPr anchor="ctr"/>
          <a:lstStyle>
            <a:extLst/>
          </a:lstStyle>
          <a:p>
            <a:pPr eaLnBrk="1" hangingPunct="1">
              <a:defRPr/>
            </a:pPr>
            <a:endParaRPr lang="en-US">
              <a:solidFill>
                <a:schemeClr val="lt1"/>
              </a:solidFill>
              <a:latin typeface="+mn-lt"/>
              <a:ea typeface="+mn-ea"/>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9"/>
              </a:srgbClr>
            </a:outerShdw>
          </a:effectLst>
        </p:spPr>
        <p:txBody>
          <a:bodyPr anchor="ctr"/>
          <a:lstStyle>
            <a:extLst/>
          </a:lstStyle>
          <a:p>
            <a:pPr eaLnBrk="1" hangingPunct="1">
              <a:defRPr/>
            </a:pPr>
            <a:endParaRPr lang="en-US">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CA"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CA" noProof="0" smtClean="0"/>
              <a:t>Drag picture to placeholder or click icon to add</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CA"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lvl1pPr>
          </a:lstStyle>
          <a:p>
            <a:r>
              <a:rPr lang="en-CA"/>
              <a:t>AR&amp;C: ACCC 2011/12 © 2011 </a:t>
            </a:r>
            <a:endParaRPr lang="en-US"/>
          </a:p>
        </p:txBody>
      </p:sp>
      <p:sp>
        <p:nvSpPr>
          <p:cNvPr id="13" name="Slide Number Placeholder 6"/>
          <p:cNvSpPr>
            <a:spLocks noGrp="1"/>
          </p:cNvSpPr>
          <p:nvPr>
            <p:ph type="sldNum" sz="quarter" idx="12"/>
          </p:nvPr>
        </p:nvSpPr>
        <p:spPr/>
        <p:txBody>
          <a:bodyPr/>
          <a:lstStyle>
            <a:lvl1pPr>
              <a:defRPr/>
            </a:lvl1pPr>
          </a:lstStyle>
          <a:p>
            <a:fld id="{431B3F5A-FE6C-43E7-8EE6-7198F214F91D}" type="slidenum">
              <a:rPr lang="en-US"/>
              <a:pPr/>
              <a:t>‹#›</a:t>
            </a:fld>
            <a:endParaRPr lang="en-US"/>
          </a:p>
        </p:txBody>
      </p:sp>
    </p:spTree>
    <p:extLst>
      <p:ext uri="{BB962C8B-B14F-4D97-AF65-F5344CB8AC3E}">
        <p14:creationId xmlns:p14="http://schemas.microsoft.com/office/powerpoint/2010/main" val="133886358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CA"/>
              <a:t>AR&amp;C: ACCC 2011/12 © 2011 </a:t>
            </a:r>
            <a:endParaRPr lang="en-US"/>
          </a:p>
        </p:txBody>
      </p:sp>
      <p:sp>
        <p:nvSpPr>
          <p:cNvPr id="6" name="Slide Number Placeholder 5"/>
          <p:cNvSpPr>
            <a:spLocks noGrp="1"/>
          </p:cNvSpPr>
          <p:nvPr>
            <p:ph type="sldNum" sz="quarter" idx="12"/>
          </p:nvPr>
        </p:nvSpPr>
        <p:spPr/>
        <p:txBody>
          <a:bodyPr/>
          <a:lstStyle>
            <a:lvl1pPr algn="r">
              <a:defRPr/>
            </a:lvl1pPr>
          </a:lstStyle>
          <a:p>
            <a:fld id="{2BFE2A17-8A83-4C1E-8270-1ACDC8DC67B0}" type="slidenum">
              <a:rPr lang="en-US"/>
              <a:pPr/>
              <a:t>‹#›</a:t>
            </a:fld>
            <a:endParaRPr lang="en-US"/>
          </a:p>
        </p:txBody>
      </p:sp>
    </p:spTree>
    <p:extLst>
      <p:ext uri="{BB962C8B-B14F-4D97-AF65-F5344CB8AC3E}">
        <p14:creationId xmlns:p14="http://schemas.microsoft.com/office/powerpoint/2010/main" val="1491094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CA"/>
              <a:t>AR&amp;C: ACCC 2011/12 © 2011 </a:t>
            </a:r>
            <a:endParaRPr lang="en-US"/>
          </a:p>
        </p:txBody>
      </p:sp>
      <p:sp>
        <p:nvSpPr>
          <p:cNvPr id="6" name="Slide Number Placeholder 5"/>
          <p:cNvSpPr>
            <a:spLocks noGrp="1"/>
          </p:cNvSpPr>
          <p:nvPr>
            <p:ph type="sldNum" sz="quarter" idx="12"/>
          </p:nvPr>
        </p:nvSpPr>
        <p:spPr/>
        <p:txBody>
          <a:bodyPr/>
          <a:lstStyle>
            <a:lvl1pPr algn="r">
              <a:defRPr/>
            </a:lvl1pPr>
          </a:lstStyle>
          <a:p>
            <a:fld id="{AB312FD5-6495-4B42-AA2A-3233DE1C1196}" type="slidenum">
              <a:rPr lang="en-US"/>
              <a:pPr/>
              <a:t>‹#›</a:t>
            </a:fld>
            <a:endParaRPr lang="en-US"/>
          </a:p>
        </p:txBody>
      </p:sp>
    </p:spTree>
    <p:extLst>
      <p:ext uri="{BB962C8B-B14F-4D97-AF65-F5344CB8AC3E}">
        <p14:creationId xmlns:p14="http://schemas.microsoft.com/office/powerpoint/2010/main" val="1530470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w Chap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Subtitle 2"/>
          <p:cNvSpPr>
            <a:spLocks noGrp="1"/>
          </p:cNvSpPr>
          <p:nvPr>
            <p:ph type="subTitle" idx="1"/>
          </p:nvPr>
        </p:nvSpPr>
        <p:spPr>
          <a:xfrm>
            <a:off x="685800" y="3200400"/>
            <a:ext cx="7772400" cy="2819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2435800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800600"/>
          </a:xfrm>
        </p:spPr>
        <p:txBody>
          <a:bodyPr/>
          <a:lstStyle>
            <a:lvl1pPr>
              <a:spcAft>
                <a:spcPts val="0"/>
              </a:spcAft>
              <a:defRPr sz="2800"/>
            </a:lvl1pPr>
            <a:lvl2pPr>
              <a:defRPr sz="2000"/>
            </a:lvl2pPr>
            <a:lvl3pPr>
              <a:defRPr sz="1600"/>
            </a:lvl3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945562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ew Chap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Subtitle 2"/>
          <p:cNvSpPr>
            <a:spLocks noGrp="1"/>
          </p:cNvSpPr>
          <p:nvPr>
            <p:ph type="subTitle" idx="1"/>
          </p:nvPr>
        </p:nvSpPr>
        <p:spPr>
          <a:xfrm>
            <a:off x="685800" y="3200400"/>
            <a:ext cx="7772400" cy="2819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469008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lvl1pPr>
              <a:spcAft>
                <a:spcPts val="0"/>
              </a:spcAft>
              <a:defRPr sz="2400" baseline="0"/>
            </a:lvl1pPr>
            <a:lvl2pPr>
              <a:defRPr sz="2000" baseline="0"/>
            </a:lvl2pPr>
            <a:lvl3pPr>
              <a:defRPr sz="1600" baseline="0"/>
            </a:lvl3pPr>
            <a:lvl5pPr>
              <a:buFont typeface="Wingdings" pitchFamily="2" charset="2"/>
              <a:buChar cha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1946663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04752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lvl1pPr>
              <a:spcAft>
                <a:spcPts val="0"/>
              </a:spcAft>
              <a:defRPr sz="2400" baseline="0"/>
            </a:lvl1pPr>
            <a:lvl2pPr>
              <a:defRPr sz="2000" baseline="0"/>
            </a:lvl2pPr>
            <a:lvl3pPr>
              <a:defRPr sz="1600" baseline="0"/>
            </a:lvl3pPr>
            <a:lvl5pPr>
              <a:buFont typeface="Wingdings" pitchFamily="2" charset="2"/>
              <a:buChar cha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382838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723804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752600"/>
            <a:ext cx="5486400" cy="34290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8" name="Title 1"/>
          <p:cNvSpPr>
            <a:spLocks noGrp="1"/>
          </p:cNvSpPr>
          <p:nvPr>
            <p:ph type="title"/>
          </p:nvPr>
        </p:nvSpPr>
        <p:spPr>
          <a:xfrm>
            <a:off x="457200" y="198438"/>
            <a:ext cx="7924800" cy="563562"/>
          </a:xfrm>
        </p:spPr>
        <p:txBody>
          <a:bodyPr/>
          <a:lstStyle>
            <a:lvl1pPr>
              <a:defRPr/>
            </a:lvl1pPr>
          </a:lstStyle>
          <a:p>
            <a:r>
              <a:rPr lang="en-CA" smtClean="0"/>
              <a:t>Click to edit Master title style</a:t>
            </a:r>
            <a:endParaRPr lang="en-US"/>
          </a:p>
        </p:txBody>
      </p:sp>
    </p:spTree>
    <p:extLst>
      <p:ext uri="{BB962C8B-B14F-4D97-AF65-F5344CB8AC3E}">
        <p14:creationId xmlns:p14="http://schemas.microsoft.com/office/powerpoint/2010/main" val="1157260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aph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8" name="Title 1"/>
          <p:cNvSpPr>
            <a:spLocks noGrp="1"/>
          </p:cNvSpPr>
          <p:nvPr>
            <p:ph type="title"/>
          </p:nvPr>
        </p:nvSpPr>
        <p:spPr>
          <a:xfrm>
            <a:off x="457200" y="198438"/>
            <a:ext cx="7924800" cy="563562"/>
          </a:xfrm>
        </p:spPr>
        <p:txBody>
          <a:bodyPr/>
          <a:lstStyle>
            <a:lvl1pPr>
              <a:defRPr/>
            </a:lvl1pPr>
          </a:lstStyle>
          <a:p>
            <a:r>
              <a:rPr lang="en-CA" smtClean="0"/>
              <a:t>Click to edit Master title style</a:t>
            </a:r>
            <a:endParaRPr lang="en-US"/>
          </a:p>
        </p:txBody>
      </p:sp>
      <p:sp>
        <p:nvSpPr>
          <p:cNvPr id="5" name="Content Placeholder 2"/>
          <p:cNvSpPr>
            <a:spLocks noGrp="1"/>
          </p:cNvSpPr>
          <p:nvPr>
            <p:ph idx="1"/>
          </p:nvPr>
        </p:nvSpPr>
        <p:spPr>
          <a:xfrm>
            <a:off x="762000" y="1600200"/>
            <a:ext cx="7620000" cy="3581400"/>
          </a:xfrm>
        </p:spPr>
        <p:txBody>
          <a:bodyPr/>
          <a:lstStyle>
            <a:lvl1pPr>
              <a:spcAft>
                <a:spcPts val="0"/>
              </a:spcAft>
              <a:defRPr sz="2800"/>
            </a:lvl1pPr>
            <a:lvl2pPr>
              <a:defRPr sz="2000"/>
            </a:lvl2pPr>
            <a:lvl3pPr>
              <a:defRPr sz="1600"/>
            </a:lvl3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4203753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ver Slide">
    <p:bg>
      <p:bgPr>
        <a:solidFill>
          <a:schemeClr val="bg1"/>
        </a:solidFill>
        <a:effectLst/>
      </p:bgPr>
    </p:bg>
    <p:spTree>
      <p:nvGrpSpPr>
        <p:cNvPr id="1" name=""/>
        <p:cNvGrpSpPr/>
        <p:nvPr/>
      </p:nvGrpSpPr>
      <p:grpSpPr>
        <a:xfrm>
          <a:off x="0" y="0"/>
          <a:ext cx="0" cy="0"/>
          <a:chOff x="0" y="0"/>
          <a:chExt cx="0" cy="0"/>
        </a:xfrm>
      </p:grpSpPr>
      <p:pic>
        <p:nvPicPr>
          <p:cNvPr id="2" name="Picture 3" descr="logo.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00100" y="2790825"/>
            <a:ext cx="7543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326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5" name="Slide Number Placeholder 4"/>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DDE7992-E578-47DF-B50E-977354EC3951}" type="slidenum">
              <a:rPr lang="en-US"/>
              <a:pPr/>
              <a:t>‹#›</a:t>
            </a:fld>
            <a:endParaRPr lang="en-US"/>
          </a:p>
        </p:txBody>
      </p:sp>
    </p:spTree>
    <p:extLst>
      <p:ext uri="{BB962C8B-B14F-4D97-AF65-F5344CB8AC3E}">
        <p14:creationId xmlns:p14="http://schemas.microsoft.com/office/powerpoint/2010/main" val="296676465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en-CA" noProof="0" smtClean="0"/>
              <a:t>Click icon to add chart</a:t>
            </a:r>
            <a:endParaRPr lang="en-US" noProof="0" dirty="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0A03CB05-1285-4553-BAB2-20FF951BDD7F}" type="slidenum">
              <a:rPr lang="en-US"/>
              <a:pPr/>
              <a:t>‹#›</a:t>
            </a:fld>
            <a:endParaRPr lang="en-US"/>
          </a:p>
        </p:txBody>
      </p:sp>
    </p:spTree>
    <p:extLst>
      <p:ext uri="{BB962C8B-B14F-4D97-AF65-F5344CB8AC3E}">
        <p14:creationId xmlns:p14="http://schemas.microsoft.com/office/powerpoint/2010/main" val="263041017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2C15C5D9-5397-4E5B-9A20-1ED161D7B4E5}" type="slidenum">
              <a:rPr lang="en-US"/>
              <a:pPr/>
              <a:t>‹#›</a:t>
            </a:fld>
            <a:endParaRPr lang="en-US"/>
          </a:p>
        </p:txBody>
      </p:sp>
    </p:spTree>
    <p:extLst>
      <p:ext uri="{BB962C8B-B14F-4D97-AF65-F5344CB8AC3E}">
        <p14:creationId xmlns:p14="http://schemas.microsoft.com/office/powerpoint/2010/main" val="128187556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en-CA"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CA" smtClean="0"/>
              <a:t>Click to edit Master subtitle style</a:t>
            </a:r>
            <a:endParaRPr lang="en-US"/>
          </a:p>
        </p:txBody>
      </p:sp>
      <p:sp>
        <p:nvSpPr>
          <p:cNvPr id="4"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latin typeface="Arial" charset="0"/>
                <a:ea typeface="ＭＳ Ｐゴシック" charset="0"/>
                <a:cs typeface="+mn-cs"/>
              </a:defRPr>
            </a:lvl1pPr>
            <a:extLst/>
          </a:lstStyle>
          <a:p>
            <a:pPr>
              <a:defRPr/>
            </a:pPr>
            <a:endParaRPr lang="en-US"/>
          </a:p>
        </p:txBody>
      </p:sp>
      <p:sp>
        <p:nvSpPr>
          <p:cNvPr id="5" name="Footer Placeholder 18"/>
          <p:cNvSpPr>
            <a:spLocks noGrp="1"/>
          </p:cNvSpPr>
          <p:nvPr>
            <p:ph type="ftr" sz="quarter" idx="11"/>
          </p:nvPr>
        </p:nvSpPr>
        <p:spPr>
          <a:xfrm>
            <a:off x="4379913" y="6408738"/>
            <a:ext cx="2351087" cy="365125"/>
          </a:xfrm>
          <a:prstGeom prst="rect">
            <a:avLst/>
          </a:prstGeom>
        </p:spPr>
        <p:txBody>
          <a:bodyPr/>
          <a:lstStyle>
            <a:lvl1pPr>
              <a:defRPr>
                <a:solidFill>
                  <a:schemeClr val="accent1">
                    <a:tint val="20000"/>
                  </a:schemeClr>
                </a:solidFill>
                <a:latin typeface="Arial" charset="0"/>
                <a:ea typeface="ＭＳ Ｐゴシック" charset="0"/>
                <a:cs typeface="+mn-cs"/>
              </a:defRPr>
            </a:lvl1pPr>
            <a:extLst/>
          </a:lstStyle>
          <a:p>
            <a:pPr>
              <a:defRPr/>
            </a:pPr>
            <a:endParaRPr lang="en-US"/>
          </a:p>
        </p:txBody>
      </p:sp>
      <p:sp>
        <p:nvSpPr>
          <p:cNvPr id="6" name="Slide Number Placeholder 26"/>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fld id="{E4D2E572-6F75-4C5A-A1D9-9E02A0D692CD}" type="slidenum">
              <a:rPr lang="en-US"/>
              <a:pPr/>
              <a:t>‹#›</a:t>
            </a:fld>
            <a:endParaRPr lang="en-US"/>
          </a:p>
        </p:txBody>
      </p:sp>
    </p:spTree>
    <p:extLst>
      <p:ext uri="{BB962C8B-B14F-4D97-AF65-F5344CB8AC3E}">
        <p14:creationId xmlns:p14="http://schemas.microsoft.com/office/powerpoint/2010/main" val="1186048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a typeface="ＭＳ Ｐゴシック"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CA"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CA"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CA"/>
          </a:p>
        </p:txBody>
      </p:sp>
      <p:sp>
        <p:nvSpPr>
          <p:cNvPr id="12" name="Footer Placeholder 18"/>
          <p:cNvSpPr>
            <a:spLocks noGrp="1"/>
          </p:cNvSpPr>
          <p:nvPr>
            <p:ph type="ftr" sz="quarter" idx="11"/>
          </p:nvPr>
        </p:nvSpPr>
        <p:spPr/>
        <p:txBody>
          <a:bodyPr/>
          <a:lstStyle>
            <a:lvl1pPr>
              <a:defRPr>
                <a:solidFill>
                  <a:srgbClr val="F7E9E7"/>
                </a:solidFill>
              </a:defRPr>
            </a:lvl1pPr>
          </a:lstStyle>
          <a:p>
            <a:r>
              <a:rPr lang="en-CA"/>
              <a:t>AR&amp;C: ACCC 2011/12 © 2011 </a:t>
            </a:r>
          </a:p>
        </p:txBody>
      </p:sp>
      <p:sp>
        <p:nvSpPr>
          <p:cNvPr id="13" name="Slide Number Placeholder 26"/>
          <p:cNvSpPr>
            <a:spLocks noGrp="1"/>
          </p:cNvSpPr>
          <p:nvPr>
            <p:ph type="sldNum" sz="quarter" idx="12"/>
          </p:nvPr>
        </p:nvSpPr>
        <p:spPr/>
        <p:txBody>
          <a:bodyPr/>
          <a:lstStyle>
            <a:lvl1pPr algn="r">
              <a:defRPr>
                <a:solidFill>
                  <a:srgbClr val="FFFFFF"/>
                </a:solidFill>
              </a:defRPr>
            </a:lvl1pPr>
          </a:lstStyle>
          <a:p>
            <a:fld id="{0E37D8E9-8B12-4173-8CC3-0990218E7935}" type="slidenum">
              <a:rPr lang="en-CA"/>
              <a:pPr/>
              <a:t>‹#›</a:t>
            </a:fld>
            <a:endParaRPr lang="en-CA"/>
          </a:p>
        </p:txBody>
      </p:sp>
    </p:spTree>
    <p:extLst>
      <p:ext uri="{BB962C8B-B14F-4D97-AF65-F5344CB8AC3E}">
        <p14:creationId xmlns:p14="http://schemas.microsoft.com/office/powerpoint/2010/main" val="1746473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Title 6"/>
          <p:cNvSpPr>
            <a:spLocks noGrp="1"/>
          </p:cNvSpPr>
          <p:nvPr>
            <p:ph type="title"/>
          </p:nvPr>
        </p:nvSpPr>
        <p:spPr/>
        <p:txBody>
          <a:bodyPr rtlCol="0"/>
          <a:lstStyle>
            <a:extLst/>
          </a:lstStyle>
          <a:p>
            <a:r>
              <a:rPr lang="en-CA" smtClean="0"/>
              <a:t>Click to edit Master title style</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CA"/>
          </a:p>
        </p:txBody>
      </p:sp>
      <p:sp>
        <p:nvSpPr>
          <p:cNvPr id="5" name="Footer Placeholder 4"/>
          <p:cNvSpPr>
            <a:spLocks noGrp="1"/>
          </p:cNvSpPr>
          <p:nvPr>
            <p:ph type="ftr" sz="quarter" idx="11"/>
          </p:nvPr>
        </p:nvSpPr>
        <p:spPr/>
        <p:txBody>
          <a:bodyPr/>
          <a:lstStyle>
            <a:lvl1pPr>
              <a:defRPr/>
            </a:lvl1pPr>
          </a:lstStyle>
          <a:p>
            <a:r>
              <a:rPr lang="en-CA"/>
              <a:t>AR&amp;C: ACCC 2011/12 © 2011 </a:t>
            </a:r>
          </a:p>
        </p:txBody>
      </p:sp>
      <p:sp>
        <p:nvSpPr>
          <p:cNvPr id="6" name="Slide Number Placeholder 5"/>
          <p:cNvSpPr>
            <a:spLocks noGrp="1"/>
          </p:cNvSpPr>
          <p:nvPr>
            <p:ph type="sldNum" sz="quarter" idx="12"/>
          </p:nvPr>
        </p:nvSpPr>
        <p:spPr/>
        <p:txBody>
          <a:bodyPr/>
          <a:lstStyle>
            <a:lvl1pPr algn="r">
              <a:defRPr/>
            </a:lvl1pPr>
          </a:lstStyle>
          <a:p>
            <a:fld id="{643B7F3A-7956-49B3-83CF-112BFA82988A}" type="slidenum">
              <a:rPr lang="en-CA"/>
              <a:pPr/>
              <a:t>‹#›</a:t>
            </a:fld>
            <a:endParaRPr lang="en-CA"/>
          </a:p>
        </p:txBody>
      </p:sp>
    </p:spTree>
    <p:extLst>
      <p:ext uri="{BB962C8B-B14F-4D97-AF65-F5344CB8AC3E}">
        <p14:creationId xmlns:p14="http://schemas.microsoft.com/office/powerpoint/2010/main" val="124592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774990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9"/>
              </a:srgbClr>
            </a:outerShdw>
          </a:effectLst>
        </p:spPr>
        <p:txBody>
          <a:bodyPr anchor="ctr"/>
          <a:lstStyle>
            <a:extLst/>
          </a:lstStyle>
          <a:p>
            <a:pPr eaLnBrk="1" hangingPunct="1">
              <a:defRPr/>
            </a:pPr>
            <a:endParaRPr lang="en-US">
              <a:solidFill>
                <a:schemeClr val="lt1"/>
              </a:solidFill>
              <a:latin typeface="+mn-lt"/>
              <a:ea typeface="+mn-ea"/>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9"/>
              </a:srgbClr>
            </a:outerShdw>
          </a:effectLst>
        </p:spPr>
        <p:txBody>
          <a:bodyPr anchor="ctr"/>
          <a:lstStyle>
            <a:extLst/>
          </a:lstStyle>
          <a:p>
            <a:pPr eaLnBrk="1" hangingPunct="1">
              <a:defRPr/>
            </a:pPr>
            <a:endParaRPr lang="en-US">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CA"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CA"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lstStyle>
          <a:p>
            <a:r>
              <a:rPr lang="en-CA"/>
              <a:t>AR&amp;C: ACCC 2011/12 © 2011 </a:t>
            </a:r>
            <a:endParaRPr lang="en-US"/>
          </a:p>
        </p:txBody>
      </p:sp>
      <p:sp>
        <p:nvSpPr>
          <p:cNvPr id="8" name="Slide Number Placeholder 5"/>
          <p:cNvSpPr>
            <a:spLocks noGrp="1"/>
          </p:cNvSpPr>
          <p:nvPr>
            <p:ph type="sldNum" sz="quarter" idx="12"/>
          </p:nvPr>
        </p:nvSpPr>
        <p:spPr/>
        <p:txBody>
          <a:bodyPr/>
          <a:lstStyle>
            <a:lvl1pPr algn="r">
              <a:defRPr/>
            </a:lvl1pPr>
          </a:lstStyle>
          <a:p>
            <a:fld id="{C0108C21-6F17-40D6-BD86-56E1C694AB60}" type="slidenum">
              <a:rPr lang="en-US"/>
              <a:pPr/>
              <a:t>‹#›</a:t>
            </a:fld>
            <a:endParaRPr lang="en-US"/>
          </a:p>
        </p:txBody>
      </p:sp>
    </p:spTree>
    <p:extLst>
      <p:ext uri="{BB962C8B-B14F-4D97-AF65-F5344CB8AC3E}">
        <p14:creationId xmlns:p14="http://schemas.microsoft.com/office/powerpoint/2010/main" val="109346455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Title 7"/>
          <p:cNvSpPr>
            <a:spLocks noGrp="1"/>
          </p:cNvSpPr>
          <p:nvPr>
            <p:ph type="title"/>
          </p:nvPr>
        </p:nvSpPr>
        <p:spPr/>
        <p:txBody>
          <a:bodyPr rtlCol="0"/>
          <a:lstStyle>
            <a:extLst/>
          </a:lstStyle>
          <a:p>
            <a:r>
              <a:rPr lang="en-CA"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CA"/>
              <a:t>AR&amp;C: ACCC 2011/12 © 2011 </a:t>
            </a:r>
            <a:endParaRPr lang="en-US"/>
          </a:p>
        </p:txBody>
      </p:sp>
      <p:sp>
        <p:nvSpPr>
          <p:cNvPr id="7" name="Slide Number Placeholder 6"/>
          <p:cNvSpPr>
            <a:spLocks noGrp="1"/>
          </p:cNvSpPr>
          <p:nvPr>
            <p:ph type="sldNum" sz="quarter" idx="12"/>
          </p:nvPr>
        </p:nvSpPr>
        <p:spPr/>
        <p:txBody>
          <a:bodyPr/>
          <a:lstStyle>
            <a:lvl1pPr algn="r">
              <a:defRPr/>
            </a:lvl1pPr>
          </a:lstStyle>
          <a:p>
            <a:fld id="{18768686-B657-43E8-A786-D6C6A8E004E1}" type="slidenum">
              <a:rPr lang="en-US"/>
              <a:pPr/>
              <a:t>‹#›</a:t>
            </a:fld>
            <a:endParaRPr lang="en-US"/>
          </a:p>
        </p:txBody>
      </p:sp>
    </p:spTree>
    <p:extLst>
      <p:ext uri="{BB962C8B-B14F-4D97-AF65-F5344CB8AC3E}">
        <p14:creationId xmlns:p14="http://schemas.microsoft.com/office/powerpoint/2010/main" val="157954437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CA"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CA"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CA"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lstStyle>
          <a:p>
            <a:r>
              <a:rPr lang="en-CA"/>
              <a:t>AR&amp;C: ACCC 2011/12 © 2011 </a:t>
            </a:r>
            <a:endParaRPr lang="en-US"/>
          </a:p>
        </p:txBody>
      </p:sp>
      <p:sp>
        <p:nvSpPr>
          <p:cNvPr id="9" name="Slide Number Placeholder 8"/>
          <p:cNvSpPr>
            <a:spLocks noGrp="1"/>
          </p:cNvSpPr>
          <p:nvPr>
            <p:ph type="sldNum" sz="quarter" idx="12"/>
          </p:nvPr>
        </p:nvSpPr>
        <p:spPr/>
        <p:txBody>
          <a:bodyPr/>
          <a:lstStyle>
            <a:lvl1pPr algn="r">
              <a:defRPr/>
            </a:lvl1pPr>
          </a:lstStyle>
          <a:p>
            <a:fld id="{7CB67A60-53B4-4DA9-B90A-BE4635231DD5}" type="slidenum">
              <a:rPr lang="en-US"/>
              <a:pPr/>
              <a:t>‹#›</a:t>
            </a:fld>
            <a:endParaRPr lang="en-US"/>
          </a:p>
        </p:txBody>
      </p:sp>
    </p:spTree>
    <p:extLst>
      <p:ext uri="{BB962C8B-B14F-4D97-AF65-F5344CB8AC3E}">
        <p14:creationId xmlns:p14="http://schemas.microsoft.com/office/powerpoint/2010/main" val="227220294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CA" smtClean="0"/>
              <a:t>Click to edit Master title style</a:t>
            </a:r>
            <a:endParaRPr lang="en-US"/>
          </a:p>
        </p:txBody>
      </p:sp>
      <p:sp>
        <p:nvSpPr>
          <p:cNvPr id="3" name="Date Placeholder 2"/>
          <p:cNvSpPr>
            <a:spLocks noGrp="1"/>
          </p:cNvSpPr>
          <p:nvPr>
            <p:ph type="dt" sz="half" idx="10"/>
          </p:nvPr>
        </p:nvSpPr>
        <p:spPr/>
        <p:txBody>
          <a:bodyPr/>
          <a:lstStyle>
            <a:lvl1pPr>
              <a:defRPr sz="1400">
                <a:solidFill>
                  <a:srgbClr val="000000"/>
                </a:solidFill>
                <a:ea typeface="+mn-ea"/>
                <a:cs typeface="Arial" charset="0"/>
              </a:defRPr>
            </a:lvl1pPr>
            <a:extLst/>
          </a:lstStyle>
          <a:p>
            <a:pPr>
              <a:defRPr/>
            </a:pPr>
            <a:endParaRPr lang="en-US"/>
          </a:p>
        </p:txBody>
      </p:sp>
      <p:sp>
        <p:nvSpPr>
          <p:cNvPr id="4" name="Footer Placeholder 3"/>
          <p:cNvSpPr>
            <a:spLocks noGrp="1"/>
          </p:cNvSpPr>
          <p:nvPr>
            <p:ph type="ftr" sz="quarter" idx="11"/>
          </p:nvPr>
        </p:nvSpPr>
        <p:spPr/>
        <p:txBody>
          <a:bodyPr/>
          <a:lstStyle>
            <a:lvl1pPr algn="ctr">
              <a:defRPr sz="1400">
                <a:solidFill>
                  <a:srgbClr val="000000"/>
                </a:solidFill>
                <a:cs typeface="Arial" pitchFamily="34" charset="0"/>
              </a:defRPr>
            </a:lvl1pPr>
          </a:lstStyle>
          <a:p>
            <a:r>
              <a:rPr lang="fi-FI"/>
              <a:t>AR&amp;C: ACCC 2011/12 © 2011 </a:t>
            </a:r>
            <a:endParaRPr lang="en-US"/>
          </a:p>
        </p:txBody>
      </p:sp>
      <p:sp>
        <p:nvSpPr>
          <p:cNvPr id="5" name="Slide Number Placeholder 4"/>
          <p:cNvSpPr>
            <a:spLocks noGrp="1"/>
          </p:cNvSpPr>
          <p:nvPr>
            <p:ph type="sldNum" sz="quarter" idx="12"/>
          </p:nvPr>
        </p:nvSpPr>
        <p:spPr/>
        <p:txBody>
          <a:bodyPr/>
          <a:lstStyle>
            <a:lvl1pPr algn="r">
              <a:defRPr sz="1400">
                <a:solidFill>
                  <a:srgbClr val="000000"/>
                </a:solidFill>
                <a:cs typeface="Arial" pitchFamily="34" charset="0"/>
              </a:defRPr>
            </a:lvl1pPr>
          </a:lstStyle>
          <a:p>
            <a:fld id="{47AD7C99-6BD2-4ECB-8D24-0FE108FA05F0}" type="slidenum">
              <a:rPr lang="en-US"/>
              <a:pPr/>
              <a:t>‹#›</a:t>
            </a:fld>
            <a:endParaRPr lang="en-US"/>
          </a:p>
        </p:txBody>
      </p:sp>
    </p:spTree>
    <p:extLst>
      <p:ext uri="{BB962C8B-B14F-4D97-AF65-F5344CB8AC3E}">
        <p14:creationId xmlns:p14="http://schemas.microsoft.com/office/powerpoint/2010/main" val="3877890924"/>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lstStyle>
          <a:p>
            <a:r>
              <a:rPr lang="en-CA"/>
              <a:t>AR&amp;C: ACCC 2011/12 © 2011 </a:t>
            </a:r>
            <a:endParaRPr lang="en-US"/>
          </a:p>
        </p:txBody>
      </p:sp>
      <p:sp>
        <p:nvSpPr>
          <p:cNvPr id="4" name="Slide Number Placeholder 3"/>
          <p:cNvSpPr>
            <a:spLocks noGrp="1"/>
          </p:cNvSpPr>
          <p:nvPr>
            <p:ph type="sldNum" sz="quarter" idx="12"/>
          </p:nvPr>
        </p:nvSpPr>
        <p:spPr/>
        <p:txBody>
          <a:bodyPr/>
          <a:lstStyle>
            <a:lvl1pPr algn="r">
              <a:defRPr/>
            </a:lvl1pPr>
          </a:lstStyle>
          <a:p>
            <a:fld id="{299072E1-A8B2-4905-9BB2-973CAA1318E2}" type="slidenum">
              <a:rPr lang="en-US"/>
              <a:pPr/>
              <a:t>‹#›</a:t>
            </a:fld>
            <a:endParaRPr lang="en-US"/>
          </a:p>
        </p:txBody>
      </p:sp>
    </p:spTree>
    <p:extLst>
      <p:ext uri="{BB962C8B-B14F-4D97-AF65-F5344CB8AC3E}">
        <p14:creationId xmlns:p14="http://schemas.microsoft.com/office/powerpoint/2010/main" val="2369119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CA"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CA"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CA"/>
              <a:t>AR&amp;C: ACCC 2011/12 © 2011 </a:t>
            </a:r>
            <a:endParaRPr lang="en-US"/>
          </a:p>
        </p:txBody>
      </p:sp>
      <p:sp>
        <p:nvSpPr>
          <p:cNvPr id="7" name="Slide Number Placeholder 6"/>
          <p:cNvSpPr>
            <a:spLocks noGrp="1"/>
          </p:cNvSpPr>
          <p:nvPr>
            <p:ph type="sldNum" sz="quarter" idx="12"/>
          </p:nvPr>
        </p:nvSpPr>
        <p:spPr/>
        <p:txBody>
          <a:bodyPr/>
          <a:lstStyle>
            <a:lvl1pPr>
              <a:defRPr/>
            </a:lvl1pPr>
          </a:lstStyle>
          <a:p>
            <a:fld id="{B3F90C64-F6BA-4634-BCB8-6BDDAEA023A9}" type="slidenum">
              <a:rPr lang="en-US"/>
              <a:pPr/>
              <a:t>‹#›</a:t>
            </a:fld>
            <a:endParaRPr lang="en-US"/>
          </a:p>
        </p:txBody>
      </p:sp>
    </p:spTree>
    <p:extLst>
      <p:ext uri="{BB962C8B-B14F-4D97-AF65-F5344CB8AC3E}">
        <p14:creationId xmlns:p14="http://schemas.microsoft.com/office/powerpoint/2010/main" val="402687333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a typeface="ＭＳ Ｐゴシック"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9"/>
              </a:srgbClr>
            </a:outerShdw>
          </a:effectLst>
        </p:spPr>
        <p:txBody>
          <a:bodyPr anchor="ctr"/>
          <a:lstStyle>
            <a:extLst/>
          </a:lstStyle>
          <a:p>
            <a:pPr eaLnBrk="1" hangingPunct="1">
              <a:defRPr/>
            </a:pPr>
            <a:endParaRPr lang="en-US">
              <a:solidFill>
                <a:schemeClr val="lt1"/>
              </a:solidFill>
              <a:latin typeface="+mn-lt"/>
              <a:ea typeface="+mn-ea"/>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9"/>
              </a:srgbClr>
            </a:outerShdw>
          </a:effectLst>
        </p:spPr>
        <p:txBody>
          <a:bodyPr anchor="ctr"/>
          <a:lstStyle>
            <a:extLst/>
          </a:lstStyle>
          <a:p>
            <a:pPr eaLnBrk="1" hangingPunct="1">
              <a:defRPr/>
            </a:pPr>
            <a:endParaRPr lang="en-US">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CA"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CA" noProof="0" smtClean="0"/>
              <a:t>Drag picture to placeholder or click icon to add</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CA"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lvl1pPr>
          </a:lstStyle>
          <a:p>
            <a:r>
              <a:rPr lang="en-CA"/>
              <a:t>AR&amp;C: ACCC 2011/12 © 2011 </a:t>
            </a:r>
            <a:endParaRPr lang="en-US"/>
          </a:p>
        </p:txBody>
      </p:sp>
      <p:sp>
        <p:nvSpPr>
          <p:cNvPr id="13" name="Slide Number Placeholder 6"/>
          <p:cNvSpPr>
            <a:spLocks noGrp="1"/>
          </p:cNvSpPr>
          <p:nvPr>
            <p:ph type="sldNum" sz="quarter" idx="12"/>
          </p:nvPr>
        </p:nvSpPr>
        <p:spPr/>
        <p:txBody>
          <a:bodyPr/>
          <a:lstStyle>
            <a:lvl1pPr>
              <a:defRPr/>
            </a:lvl1pPr>
          </a:lstStyle>
          <a:p>
            <a:fld id="{8460032C-BC07-4968-8C0A-6E1EC019E65D}" type="slidenum">
              <a:rPr lang="en-US"/>
              <a:pPr/>
              <a:t>‹#›</a:t>
            </a:fld>
            <a:endParaRPr lang="en-US"/>
          </a:p>
        </p:txBody>
      </p:sp>
    </p:spTree>
    <p:extLst>
      <p:ext uri="{BB962C8B-B14F-4D97-AF65-F5344CB8AC3E}">
        <p14:creationId xmlns:p14="http://schemas.microsoft.com/office/powerpoint/2010/main" val="36698798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CA"/>
              <a:t>AR&amp;C: ACCC 2011/12 © 2011 </a:t>
            </a:r>
            <a:endParaRPr lang="en-US"/>
          </a:p>
        </p:txBody>
      </p:sp>
      <p:sp>
        <p:nvSpPr>
          <p:cNvPr id="6" name="Slide Number Placeholder 5"/>
          <p:cNvSpPr>
            <a:spLocks noGrp="1"/>
          </p:cNvSpPr>
          <p:nvPr>
            <p:ph type="sldNum" sz="quarter" idx="12"/>
          </p:nvPr>
        </p:nvSpPr>
        <p:spPr/>
        <p:txBody>
          <a:bodyPr/>
          <a:lstStyle>
            <a:lvl1pPr algn="r">
              <a:defRPr/>
            </a:lvl1pPr>
          </a:lstStyle>
          <a:p>
            <a:fld id="{FC007203-545F-4370-8920-D1C4FEA242A5}" type="slidenum">
              <a:rPr lang="en-US"/>
              <a:pPr/>
              <a:t>‹#›</a:t>
            </a:fld>
            <a:endParaRPr lang="en-US"/>
          </a:p>
        </p:txBody>
      </p:sp>
    </p:spTree>
    <p:extLst>
      <p:ext uri="{BB962C8B-B14F-4D97-AF65-F5344CB8AC3E}">
        <p14:creationId xmlns:p14="http://schemas.microsoft.com/office/powerpoint/2010/main" val="3315905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CA"/>
              <a:t>AR&amp;C: ACCC 2011/12 © 2011 </a:t>
            </a:r>
            <a:endParaRPr lang="en-US"/>
          </a:p>
        </p:txBody>
      </p:sp>
      <p:sp>
        <p:nvSpPr>
          <p:cNvPr id="6" name="Slide Number Placeholder 5"/>
          <p:cNvSpPr>
            <a:spLocks noGrp="1"/>
          </p:cNvSpPr>
          <p:nvPr>
            <p:ph type="sldNum" sz="quarter" idx="12"/>
          </p:nvPr>
        </p:nvSpPr>
        <p:spPr/>
        <p:txBody>
          <a:bodyPr/>
          <a:lstStyle>
            <a:lvl1pPr algn="r">
              <a:defRPr/>
            </a:lvl1pPr>
          </a:lstStyle>
          <a:p>
            <a:fld id="{3DD7CD00-C953-44F5-AEE9-6AE33EF04175}" type="slidenum">
              <a:rPr lang="en-US"/>
              <a:pPr/>
              <a:t>‹#›</a:t>
            </a:fld>
            <a:endParaRPr lang="en-US"/>
          </a:p>
        </p:txBody>
      </p:sp>
    </p:spTree>
    <p:extLst>
      <p:ext uri="{BB962C8B-B14F-4D97-AF65-F5344CB8AC3E}">
        <p14:creationId xmlns:p14="http://schemas.microsoft.com/office/powerpoint/2010/main" val="2067477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ew Chap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Subtitle 2"/>
          <p:cNvSpPr>
            <a:spLocks noGrp="1"/>
          </p:cNvSpPr>
          <p:nvPr>
            <p:ph type="subTitle" idx="1"/>
          </p:nvPr>
        </p:nvSpPr>
        <p:spPr>
          <a:xfrm>
            <a:off x="685800" y="3200400"/>
            <a:ext cx="7772400" cy="2819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180645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9091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752600"/>
            <a:ext cx="5486400" cy="34290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8" name="Title 1"/>
          <p:cNvSpPr>
            <a:spLocks noGrp="1"/>
          </p:cNvSpPr>
          <p:nvPr>
            <p:ph type="title"/>
          </p:nvPr>
        </p:nvSpPr>
        <p:spPr>
          <a:xfrm>
            <a:off x="457200" y="198438"/>
            <a:ext cx="7924800" cy="563562"/>
          </a:xfrm>
        </p:spPr>
        <p:txBody>
          <a:bodyPr/>
          <a:lstStyle>
            <a:lvl1pPr>
              <a:defRPr/>
            </a:lvl1pPr>
          </a:lstStyle>
          <a:p>
            <a:r>
              <a:rPr lang="en-CA" smtClean="0"/>
              <a:t>Click to edit Master title style</a:t>
            </a:r>
            <a:endParaRPr lang="en-US"/>
          </a:p>
        </p:txBody>
      </p:sp>
    </p:spTree>
    <p:extLst>
      <p:ext uri="{BB962C8B-B14F-4D97-AF65-F5344CB8AC3E}">
        <p14:creationId xmlns:p14="http://schemas.microsoft.com/office/powerpoint/2010/main" val="272981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8" name="Title 1"/>
          <p:cNvSpPr>
            <a:spLocks noGrp="1"/>
          </p:cNvSpPr>
          <p:nvPr>
            <p:ph type="title"/>
          </p:nvPr>
        </p:nvSpPr>
        <p:spPr>
          <a:xfrm>
            <a:off x="457200" y="198438"/>
            <a:ext cx="7924800" cy="563562"/>
          </a:xfrm>
        </p:spPr>
        <p:txBody>
          <a:bodyPr/>
          <a:lstStyle>
            <a:lvl1pPr>
              <a:defRPr/>
            </a:lvl1pPr>
          </a:lstStyle>
          <a:p>
            <a:r>
              <a:rPr lang="en-CA" smtClean="0"/>
              <a:t>Click to edit Master title style</a:t>
            </a:r>
            <a:endParaRPr lang="en-US"/>
          </a:p>
        </p:txBody>
      </p:sp>
      <p:sp>
        <p:nvSpPr>
          <p:cNvPr id="5" name="Content Placeholder 2"/>
          <p:cNvSpPr>
            <a:spLocks noGrp="1"/>
          </p:cNvSpPr>
          <p:nvPr>
            <p:ph idx="1"/>
          </p:nvPr>
        </p:nvSpPr>
        <p:spPr>
          <a:xfrm>
            <a:off x="762000" y="1600200"/>
            <a:ext cx="7620000" cy="3581400"/>
          </a:xfrm>
        </p:spPr>
        <p:txBody>
          <a:bodyPr/>
          <a:lstStyle>
            <a:lvl1pPr>
              <a:spcAft>
                <a:spcPts val="0"/>
              </a:spcAft>
              <a:defRPr sz="2800"/>
            </a:lvl1pPr>
            <a:lvl2pPr>
              <a:defRPr sz="2000"/>
            </a:lvl2pPr>
            <a:lvl3pPr>
              <a:defRPr sz="1600"/>
            </a:lvl3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329243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Slide">
    <p:bg>
      <p:bgPr>
        <a:solidFill>
          <a:schemeClr val="bg1"/>
        </a:solidFill>
        <a:effectLst/>
      </p:bgPr>
    </p:bg>
    <p:spTree>
      <p:nvGrpSpPr>
        <p:cNvPr id="1" name=""/>
        <p:cNvGrpSpPr/>
        <p:nvPr/>
      </p:nvGrpSpPr>
      <p:grpSpPr>
        <a:xfrm>
          <a:off x="0" y="0"/>
          <a:ext cx="0" cy="0"/>
          <a:chOff x="0" y="0"/>
          <a:chExt cx="0" cy="0"/>
        </a:xfrm>
      </p:grpSpPr>
      <p:pic>
        <p:nvPicPr>
          <p:cNvPr id="2" name="Picture 3" descr="logo.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00100" y="2790825"/>
            <a:ext cx="7543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89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5" name="Slide Number Placeholder 4"/>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C987D0F7-384E-4A6D-AA45-4E5A10D5179F}" type="slidenum">
              <a:rPr lang="en-US"/>
              <a:pPr/>
              <a:t>‹#›</a:t>
            </a:fld>
            <a:endParaRPr lang="en-US"/>
          </a:p>
        </p:txBody>
      </p:sp>
    </p:spTree>
    <p:extLst>
      <p:ext uri="{BB962C8B-B14F-4D97-AF65-F5344CB8AC3E}">
        <p14:creationId xmlns:p14="http://schemas.microsoft.com/office/powerpoint/2010/main" val="427685098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984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pic>
        <p:nvPicPr>
          <p:cNvPr id="1028" name="Picture 3" descr="ACCT2008"/>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419600" y="6416675"/>
            <a:ext cx="8667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8" r:id="rId8"/>
    <p:sldLayoutId id="2147483969" r:id="rId9"/>
    <p:sldLayoutId id="2147483970" r:id="rId10"/>
    <p:sldLayoutId id="2147483971" r:id="rId11"/>
    <p:sldLayoutId id="2147483972" r:id="rId12"/>
    <p:sldLayoutId id="2147483960" r:id="rId13"/>
  </p:sldLayoutIdLst>
  <p:txStyles>
    <p:titleStyle>
      <a:lvl1pPr algn="l" defTabSz="457200" rtl="0" eaLnBrk="0" fontAlgn="base" hangingPunct="0">
        <a:spcBef>
          <a:spcPct val="0"/>
        </a:spcBef>
        <a:spcAft>
          <a:spcPct val="0"/>
        </a:spcAft>
        <a:defRPr sz="3600" kern="1200">
          <a:solidFill>
            <a:schemeClr val="bg1"/>
          </a:solidFill>
          <a:latin typeface="Arial"/>
          <a:ea typeface="ＭＳ Ｐゴシック" charset="-128"/>
          <a:cs typeface="Arial"/>
        </a:defRPr>
      </a:lvl1pPr>
      <a:lvl2pPr algn="l" defTabSz="457200" rtl="0" eaLnBrk="0" fontAlgn="base" hangingPunct="0">
        <a:spcBef>
          <a:spcPct val="0"/>
        </a:spcBef>
        <a:spcAft>
          <a:spcPct val="0"/>
        </a:spcAft>
        <a:defRPr sz="3600">
          <a:solidFill>
            <a:schemeClr val="bg1"/>
          </a:solidFill>
          <a:latin typeface="Arial" charset="0"/>
          <a:ea typeface="ＭＳ Ｐゴシック" charset="-128"/>
          <a:cs typeface="Arial" charset="0"/>
        </a:defRPr>
      </a:lvl2pPr>
      <a:lvl3pPr algn="l" defTabSz="457200" rtl="0" eaLnBrk="0" fontAlgn="base" hangingPunct="0">
        <a:spcBef>
          <a:spcPct val="0"/>
        </a:spcBef>
        <a:spcAft>
          <a:spcPct val="0"/>
        </a:spcAft>
        <a:defRPr sz="3600">
          <a:solidFill>
            <a:schemeClr val="bg1"/>
          </a:solidFill>
          <a:latin typeface="Arial" charset="0"/>
          <a:ea typeface="ＭＳ Ｐゴシック" charset="-128"/>
          <a:cs typeface="Arial" charset="0"/>
        </a:defRPr>
      </a:lvl3pPr>
      <a:lvl4pPr algn="l" defTabSz="457200" rtl="0" eaLnBrk="0" fontAlgn="base" hangingPunct="0">
        <a:spcBef>
          <a:spcPct val="0"/>
        </a:spcBef>
        <a:spcAft>
          <a:spcPct val="0"/>
        </a:spcAft>
        <a:defRPr sz="3600">
          <a:solidFill>
            <a:schemeClr val="bg1"/>
          </a:solidFill>
          <a:latin typeface="Arial" charset="0"/>
          <a:ea typeface="ＭＳ Ｐゴシック" charset="-128"/>
          <a:cs typeface="Arial" charset="0"/>
        </a:defRPr>
      </a:lvl4pPr>
      <a:lvl5pPr algn="l" defTabSz="457200" rtl="0" eaLnBrk="0" fontAlgn="base" hangingPunct="0">
        <a:spcBef>
          <a:spcPct val="0"/>
        </a:spcBef>
        <a:spcAft>
          <a:spcPct val="0"/>
        </a:spcAft>
        <a:defRPr sz="3600">
          <a:solidFill>
            <a:schemeClr val="bg1"/>
          </a:solidFill>
          <a:latin typeface="Arial" charset="0"/>
          <a:ea typeface="ＭＳ Ｐゴシック" charset="-128"/>
          <a:cs typeface="Arial" charset="0"/>
        </a:defRPr>
      </a:lvl5pPr>
      <a:lvl6pPr marL="457200" algn="l" defTabSz="457200" rtl="0" eaLnBrk="1" fontAlgn="base" hangingPunct="1">
        <a:spcBef>
          <a:spcPct val="0"/>
        </a:spcBef>
        <a:spcAft>
          <a:spcPct val="0"/>
        </a:spcAft>
        <a:defRPr sz="3600">
          <a:solidFill>
            <a:schemeClr val="bg1"/>
          </a:solidFill>
          <a:latin typeface="Arial" charset="0"/>
          <a:ea typeface="ＭＳ Ｐゴシック" charset="-128"/>
        </a:defRPr>
      </a:lvl6pPr>
      <a:lvl7pPr marL="914400" algn="l" defTabSz="457200" rtl="0" eaLnBrk="1" fontAlgn="base" hangingPunct="1">
        <a:spcBef>
          <a:spcPct val="0"/>
        </a:spcBef>
        <a:spcAft>
          <a:spcPct val="0"/>
        </a:spcAft>
        <a:defRPr sz="3600">
          <a:solidFill>
            <a:schemeClr val="bg1"/>
          </a:solidFill>
          <a:latin typeface="Arial" charset="0"/>
          <a:ea typeface="ＭＳ Ｐゴシック" charset="-128"/>
        </a:defRPr>
      </a:lvl7pPr>
      <a:lvl8pPr marL="1371600" algn="l" defTabSz="457200" rtl="0" eaLnBrk="1" fontAlgn="base" hangingPunct="1">
        <a:spcBef>
          <a:spcPct val="0"/>
        </a:spcBef>
        <a:spcAft>
          <a:spcPct val="0"/>
        </a:spcAft>
        <a:defRPr sz="3600">
          <a:solidFill>
            <a:schemeClr val="bg1"/>
          </a:solidFill>
          <a:latin typeface="Arial" charset="0"/>
          <a:ea typeface="ＭＳ Ｐゴシック" charset="-128"/>
        </a:defRPr>
      </a:lvl8pPr>
      <a:lvl9pPr marL="1828800" algn="l" defTabSz="457200" rtl="0" eaLnBrk="1" fontAlgn="base" hangingPunct="1">
        <a:spcBef>
          <a:spcPct val="0"/>
        </a:spcBef>
        <a:spcAft>
          <a:spcPct val="0"/>
        </a:spcAft>
        <a:defRPr sz="3600">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ts val="1200"/>
        </a:spcAft>
        <a:buClr>
          <a:srgbClr val="F79646"/>
        </a:buClr>
        <a:buSzPct val="69000"/>
        <a:buFont typeface="Wingdings" pitchFamily="2" charset="2"/>
        <a:buChar char="q"/>
        <a:defRPr sz="24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Clr>
          <a:srgbClr val="F79646"/>
        </a:buClr>
        <a:buSzPct val="80000"/>
        <a:buFont typeface="Wingdings" pitchFamily="2" charset="2"/>
        <a:buChar char="§"/>
        <a:defRPr sz="20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Clr>
          <a:srgbClr val="F79646"/>
        </a:buClr>
        <a:buSzPct val="50000"/>
        <a:buFont typeface="Wingdings" pitchFamily="2" charset="2"/>
        <a:buChar char="§"/>
        <a:defRPr sz="16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F79646"/>
        </a:buClr>
        <a:buSzPct val="69000"/>
        <a:buFont typeface="Wingdings" pitchFamily="2" charset="2"/>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F79646"/>
        </a:buClr>
        <a:buSzPct val="40000"/>
        <a:buFont typeface="Lucida Grande" charset="0"/>
        <a:buChar char="+"/>
        <a:defRPr sz="9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a typeface="ＭＳ Ｐゴシック" charset="0"/>
            </a:endParaRPr>
          </a:p>
        </p:txBody>
      </p:sp>
      <p:sp>
        <p:nvSpPr>
          <p:cNvPr id="7171"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CA" smtClean="0"/>
              <a:t>Click to edit Master title style</a:t>
            </a:r>
            <a:endParaRPr lang="en-US"/>
          </a:p>
        </p:txBody>
      </p:sp>
      <p:sp>
        <p:nvSpPr>
          <p:cNvPr id="717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ea typeface="ＭＳ Ｐゴシック" charset="0"/>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r>
              <a:rPr lang="en-CA"/>
              <a:t>AR&amp;C: ACCC 2011/12 © 2011 </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000"/>
            </a:lvl1pPr>
          </a:lstStyle>
          <a:p>
            <a:fld id="{A253055F-2B2C-4E34-BD69-E93623FE767D}" type="slidenum">
              <a:rPr lang="en-US"/>
              <a:pPr/>
              <a:t>‹#›</a:t>
            </a:fld>
            <a:endParaRPr lang="en-US"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Lucida Sans Unicode" charset="0"/>
          <a:ea typeface="ＭＳ Ｐゴシック" charset="0"/>
          <a:cs typeface="ＭＳ Ｐゴシック" charset="0"/>
        </a:defRPr>
      </a:lvl6pPr>
      <a:lvl7pPr marL="914400" algn="l" rtl="0" fontAlgn="base">
        <a:spcBef>
          <a:spcPct val="0"/>
        </a:spcBef>
        <a:spcAft>
          <a:spcPct val="0"/>
        </a:spcAft>
        <a:defRPr sz="4100" b="1">
          <a:solidFill>
            <a:schemeClr val="tx2"/>
          </a:solidFill>
          <a:latin typeface="Lucida Sans Unicode" charset="0"/>
          <a:ea typeface="ＭＳ Ｐゴシック" charset="0"/>
          <a:cs typeface="ＭＳ Ｐゴシック" charset="0"/>
        </a:defRPr>
      </a:lvl7pPr>
      <a:lvl8pPr marL="1371600" algn="l" rtl="0" fontAlgn="base">
        <a:spcBef>
          <a:spcPct val="0"/>
        </a:spcBef>
        <a:spcAft>
          <a:spcPct val="0"/>
        </a:spcAft>
        <a:defRPr sz="4100" b="1">
          <a:solidFill>
            <a:schemeClr val="tx2"/>
          </a:solidFill>
          <a:latin typeface="Lucida Sans Unicode" charset="0"/>
          <a:ea typeface="ＭＳ Ｐゴシック" charset="0"/>
          <a:cs typeface="ＭＳ Ｐゴシック" charset="0"/>
        </a:defRPr>
      </a:lvl8pPr>
      <a:lvl9pPr marL="1828800" algn="l" rtl="0" fontAlgn="base">
        <a:spcBef>
          <a:spcPct val="0"/>
        </a:spcBef>
        <a:spcAft>
          <a:spcPct val="0"/>
        </a:spcAft>
        <a:defRPr sz="4100" b="1">
          <a:solidFill>
            <a:schemeClr val="tx2"/>
          </a:solidFill>
          <a:latin typeface="Lucida Sans Unicode" charset="0"/>
          <a:ea typeface="ＭＳ Ｐゴシック" charset="0"/>
          <a:cs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1984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smtClean="0"/>
          </a:p>
        </p:txBody>
      </p:sp>
      <p:sp>
        <p:nvSpPr>
          <p:cNvPr id="19459" name="Text Placeholder 2"/>
          <p:cNvSpPr>
            <a:spLocks noGrp="1"/>
          </p:cNvSpPr>
          <p:nvPr>
            <p:ph type="body" idx="1"/>
          </p:nvPr>
        </p:nvSpPr>
        <p:spPr bwMode="auto">
          <a:xfrm>
            <a:off x="4572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pic>
        <p:nvPicPr>
          <p:cNvPr id="19460" name="Picture 3" descr="ACCT2008"/>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4419600" y="6416675"/>
            <a:ext cx="8667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85" r:id="rId8"/>
    <p:sldLayoutId id="2147483986" r:id="rId9"/>
    <p:sldLayoutId id="2147483987" r:id="rId10"/>
    <p:sldLayoutId id="2147483988" r:id="rId11"/>
    <p:sldLayoutId id="2147483989" r:id="rId12"/>
  </p:sldLayoutIdLst>
  <p:txStyles>
    <p:titleStyle>
      <a:lvl1pPr algn="l" defTabSz="457200" rtl="0" eaLnBrk="0" fontAlgn="base" hangingPunct="0">
        <a:spcBef>
          <a:spcPct val="0"/>
        </a:spcBef>
        <a:spcAft>
          <a:spcPct val="0"/>
        </a:spcAft>
        <a:defRPr sz="3600" kern="1200">
          <a:solidFill>
            <a:schemeClr val="bg1"/>
          </a:solidFill>
          <a:latin typeface="Arial"/>
          <a:ea typeface="ＭＳ Ｐゴシック" charset="-128"/>
          <a:cs typeface="Arial"/>
        </a:defRPr>
      </a:lvl1pPr>
      <a:lvl2pPr algn="l" defTabSz="457200" rtl="0" eaLnBrk="0" fontAlgn="base" hangingPunct="0">
        <a:spcBef>
          <a:spcPct val="0"/>
        </a:spcBef>
        <a:spcAft>
          <a:spcPct val="0"/>
        </a:spcAft>
        <a:defRPr sz="3600">
          <a:solidFill>
            <a:schemeClr val="bg1"/>
          </a:solidFill>
          <a:latin typeface="Arial" charset="0"/>
          <a:ea typeface="ＭＳ Ｐゴシック" charset="-128"/>
          <a:cs typeface="Arial" charset="0"/>
        </a:defRPr>
      </a:lvl2pPr>
      <a:lvl3pPr algn="l" defTabSz="457200" rtl="0" eaLnBrk="0" fontAlgn="base" hangingPunct="0">
        <a:spcBef>
          <a:spcPct val="0"/>
        </a:spcBef>
        <a:spcAft>
          <a:spcPct val="0"/>
        </a:spcAft>
        <a:defRPr sz="3600">
          <a:solidFill>
            <a:schemeClr val="bg1"/>
          </a:solidFill>
          <a:latin typeface="Arial" charset="0"/>
          <a:ea typeface="ＭＳ Ｐゴシック" charset="-128"/>
          <a:cs typeface="Arial" charset="0"/>
        </a:defRPr>
      </a:lvl3pPr>
      <a:lvl4pPr algn="l" defTabSz="457200" rtl="0" eaLnBrk="0" fontAlgn="base" hangingPunct="0">
        <a:spcBef>
          <a:spcPct val="0"/>
        </a:spcBef>
        <a:spcAft>
          <a:spcPct val="0"/>
        </a:spcAft>
        <a:defRPr sz="3600">
          <a:solidFill>
            <a:schemeClr val="bg1"/>
          </a:solidFill>
          <a:latin typeface="Arial" charset="0"/>
          <a:ea typeface="ＭＳ Ｐゴシック" charset="-128"/>
          <a:cs typeface="Arial" charset="0"/>
        </a:defRPr>
      </a:lvl4pPr>
      <a:lvl5pPr algn="l" defTabSz="457200" rtl="0" eaLnBrk="0" fontAlgn="base" hangingPunct="0">
        <a:spcBef>
          <a:spcPct val="0"/>
        </a:spcBef>
        <a:spcAft>
          <a:spcPct val="0"/>
        </a:spcAft>
        <a:defRPr sz="3600">
          <a:solidFill>
            <a:schemeClr val="bg1"/>
          </a:solidFill>
          <a:latin typeface="Arial" charset="0"/>
          <a:ea typeface="ＭＳ Ｐゴシック" charset="-128"/>
          <a:cs typeface="Arial" charset="0"/>
        </a:defRPr>
      </a:lvl5pPr>
      <a:lvl6pPr marL="457200" algn="l" defTabSz="457200" rtl="0" eaLnBrk="1" fontAlgn="base" hangingPunct="1">
        <a:spcBef>
          <a:spcPct val="0"/>
        </a:spcBef>
        <a:spcAft>
          <a:spcPct val="0"/>
        </a:spcAft>
        <a:defRPr sz="3600">
          <a:solidFill>
            <a:schemeClr val="bg1"/>
          </a:solidFill>
          <a:latin typeface="Arial" charset="0"/>
          <a:ea typeface="ＭＳ Ｐゴシック" charset="-128"/>
        </a:defRPr>
      </a:lvl6pPr>
      <a:lvl7pPr marL="914400" algn="l" defTabSz="457200" rtl="0" eaLnBrk="1" fontAlgn="base" hangingPunct="1">
        <a:spcBef>
          <a:spcPct val="0"/>
        </a:spcBef>
        <a:spcAft>
          <a:spcPct val="0"/>
        </a:spcAft>
        <a:defRPr sz="3600">
          <a:solidFill>
            <a:schemeClr val="bg1"/>
          </a:solidFill>
          <a:latin typeface="Arial" charset="0"/>
          <a:ea typeface="ＭＳ Ｐゴシック" charset="-128"/>
        </a:defRPr>
      </a:lvl7pPr>
      <a:lvl8pPr marL="1371600" algn="l" defTabSz="457200" rtl="0" eaLnBrk="1" fontAlgn="base" hangingPunct="1">
        <a:spcBef>
          <a:spcPct val="0"/>
        </a:spcBef>
        <a:spcAft>
          <a:spcPct val="0"/>
        </a:spcAft>
        <a:defRPr sz="3600">
          <a:solidFill>
            <a:schemeClr val="bg1"/>
          </a:solidFill>
          <a:latin typeface="Arial" charset="0"/>
          <a:ea typeface="ＭＳ Ｐゴシック" charset="-128"/>
        </a:defRPr>
      </a:lvl8pPr>
      <a:lvl9pPr marL="1828800" algn="l" defTabSz="457200" rtl="0" eaLnBrk="1" fontAlgn="base" hangingPunct="1">
        <a:spcBef>
          <a:spcPct val="0"/>
        </a:spcBef>
        <a:spcAft>
          <a:spcPct val="0"/>
        </a:spcAft>
        <a:defRPr sz="3600">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ts val="1200"/>
        </a:spcAft>
        <a:buClr>
          <a:srgbClr val="F79646"/>
        </a:buClr>
        <a:buSzPct val="69000"/>
        <a:buFont typeface="Wingdings" pitchFamily="2" charset="2"/>
        <a:buChar char="q"/>
        <a:defRPr sz="24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Clr>
          <a:srgbClr val="F79646"/>
        </a:buClr>
        <a:buSzPct val="80000"/>
        <a:buFont typeface="Wingdings" pitchFamily="2" charset="2"/>
        <a:buChar char="§"/>
        <a:defRPr sz="20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Clr>
          <a:srgbClr val="F79646"/>
        </a:buClr>
        <a:buSzPct val="50000"/>
        <a:buFont typeface="Wingdings" pitchFamily="2" charset="2"/>
        <a:buChar char="§"/>
        <a:defRPr sz="16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F79646"/>
        </a:buClr>
        <a:buSzPct val="69000"/>
        <a:buFont typeface="Wingdings" pitchFamily="2" charset="2"/>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F79646"/>
        </a:buClr>
        <a:buSzPct val="40000"/>
        <a:buFont typeface="Lucida Grande" charset="0"/>
        <a:buChar char="+"/>
        <a:defRPr sz="9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a typeface="ＭＳ Ｐゴシック" charset="0"/>
            </a:endParaRPr>
          </a:p>
        </p:txBody>
      </p:sp>
      <p:sp>
        <p:nvSpPr>
          <p:cNvPr id="25603"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CA" smtClean="0"/>
              <a:t>Click to edit Master title style</a:t>
            </a:r>
            <a:endParaRPr lang="en-US"/>
          </a:p>
        </p:txBody>
      </p:sp>
      <p:sp>
        <p:nvSpPr>
          <p:cNvPr id="25609"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ea typeface="ＭＳ Ｐゴシック" charset="0"/>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r>
              <a:rPr lang="en-CA"/>
              <a:t>AR&amp;C: ACCC 2011/12 © 2011 </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000"/>
            </a:lvl1pPr>
          </a:lstStyle>
          <a:p>
            <a:fld id="{0F16E3FC-1327-487F-9713-DF866CF66DB8}" type="slidenum">
              <a:rPr lang="en-US"/>
              <a:pPr/>
              <a:t>‹#›</a:t>
            </a:fld>
            <a:endParaRPr lang="en-US"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Lucida Sans Unicode" charset="0"/>
          <a:ea typeface="ＭＳ Ｐゴシック" charset="0"/>
          <a:cs typeface="ＭＳ Ｐゴシック" charset="0"/>
        </a:defRPr>
      </a:lvl6pPr>
      <a:lvl7pPr marL="914400" algn="l" rtl="0" fontAlgn="base">
        <a:spcBef>
          <a:spcPct val="0"/>
        </a:spcBef>
        <a:spcAft>
          <a:spcPct val="0"/>
        </a:spcAft>
        <a:defRPr sz="4100" b="1">
          <a:solidFill>
            <a:schemeClr val="tx2"/>
          </a:solidFill>
          <a:latin typeface="Lucida Sans Unicode" charset="0"/>
          <a:ea typeface="ＭＳ Ｐゴシック" charset="0"/>
          <a:cs typeface="ＭＳ Ｐゴシック" charset="0"/>
        </a:defRPr>
      </a:lvl7pPr>
      <a:lvl8pPr marL="1371600" algn="l" rtl="0" fontAlgn="base">
        <a:spcBef>
          <a:spcPct val="0"/>
        </a:spcBef>
        <a:spcAft>
          <a:spcPct val="0"/>
        </a:spcAft>
        <a:defRPr sz="4100" b="1">
          <a:solidFill>
            <a:schemeClr val="tx2"/>
          </a:solidFill>
          <a:latin typeface="Lucida Sans Unicode" charset="0"/>
          <a:ea typeface="ＭＳ Ｐゴシック" charset="0"/>
          <a:cs typeface="ＭＳ Ｐゴシック" charset="0"/>
        </a:defRPr>
      </a:lvl8pPr>
      <a:lvl9pPr marL="1828800" algn="l" rtl="0" fontAlgn="base">
        <a:spcBef>
          <a:spcPct val="0"/>
        </a:spcBef>
        <a:spcAft>
          <a:spcPct val="0"/>
        </a:spcAft>
        <a:defRPr sz="4100" b="1">
          <a:solidFill>
            <a:schemeClr val="tx2"/>
          </a:solidFill>
          <a:latin typeface="Lucida Sans Unicode" charset="0"/>
          <a:ea typeface="ＭＳ Ｐゴシック" charset="0"/>
          <a:cs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emf"/><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3.emf"/></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hyperlink" Target="http://www.budget.gc.ca/2007/bp/bpc5de.html"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48.jpg"/><Relationship Id="rId4" Type="http://schemas.openxmlformats.org/officeDocument/2006/relationships/hyperlink" Target="http://www.winnipegfreepress.com/business/rrcs-savvy-fuels-green-buses-110901159.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mailto:RHoemsen@rrc.mb.ca"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50.emf"/><Relationship Id="rId5" Type="http://schemas.openxmlformats.org/officeDocument/2006/relationships/hyperlink" Target="http://blogs.rrc.ca/ar/" TargetMode="External"/><Relationship Id="rId4" Type="http://schemas.openxmlformats.org/officeDocument/2006/relationships/hyperlink" Target="http://www.rrc.mb.ca/appliedresearc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txBox="1">
            <a:spLocks noChangeArrowheads="1"/>
          </p:cNvSpPr>
          <p:nvPr/>
        </p:nvSpPr>
        <p:spPr bwMode="auto">
          <a:xfrm>
            <a:off x="304800" y="1981200"/>
            <a:ext cx="8534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spcBef>
                <a:spcPts val="300"/>
              </a:spcBef>
              <a:buClr>
                <a:schemeClr val="accent1"/>
              </a:buClr>
              <a:buSzPct val="68000"/>
              <a:buFont typeface="Wingdings" pitchFamily="2" charset="2"/>
              <a:buNone/>
            </a:pPr>
            <a:r>
              <a:rPr lang="en-US" sz="3600" b="1" dirty="0" smtClean="0">
                <a:latin typeface="Tahoma" pitchFamily="34" charset="0"/>
                <a:cs typeface="Tahoma" pitchFamily="34" charset="0"/>
              </a:rPr>
              <a:t>Advanced Transportation &amp; Energy</a:t>
            </a:r>
            <a:endParaRPr lang="en-US" sz="2800" dirty="0">
              <a:latin typeface="Tahoma" pitchFamily="34" charset="0"/>
              <a:cs typeface="Tahoma" pitchFamily="34" charset="0"/>
            </a:endParaRPr>
          </a:p>
          <a:p>
            <a:pPr algn="r" eaLnBrk="1" hangingPunct="1">
              <a:spcBef>
                <a:spcPts val="300"/>
              </a:spcBef>
              <a:buClr>
                <a:schemeClr val="accent1"/>
              </a:buClr>
              <a:buSzPct val="68000"/>
              <a:buFont typeface="Wingdings" pitchFamily="2" charset="2"/>
              <a:buNone/>
            </a:pPr>
            <a:r>
              <a:rPr lang="en-US" sz="1000" dirty="0" smtClean="0">
                <a:latin typeface="Tahoma" pitchFamily="34" charset="0"/>
                <a:cs typeface="Tahoma" pitchFamily="34" charset="0"/>
              </a:rPr>
              <a:t/>
            </a:r>
            <a:br>
              <a:rPr lang="en-US" sz="1000" dirty="0" smtClean="0">
                <a:latin typeface="Tahoma" pitchFamily="34" charset="0"/>
                <a:cs typeface="Tahoma" pitchFamily="34" charset="0"/>
              </a:rPr>
            </a:br>
            <a:r>
              <a:rPr lang="en-US" sz="1000" dirty="0" smtClean="0">
                <a:latin typeface="Tahoma" pitchFamily="34" charset="0"/>
                <a:cs typeface="Tahoma" pitchFamily="34" charset="0"/>
              </a:rPr>
              <a:t/>
            </a:r>
            <a:br>
              <a:rPr lang="en-US" sz="1000" dirty="0" smtClean="0">
                <a:latin typeface="Tahoma" pitchFamily="34" charset="0"/>
                <a:cs typeface="Tahoma" pitchFamily="34" charset="0"/>
              </a:rPr>
            </a:br>
            <a:endParaRPr lang="en-US" sz="1000" dirty="0">
              <a:latin typeface="Tahoma" pitchFamily="34" charset="0"/>
              <a:cs typeface="Tahoma" pitchFamily="34" charset="0"/>
            </a:endParaRPr>
          </a:p>
          <a:p>
            <a:pPr algn="r" eaLnBrk="1" hangingPunct="1">
              <a:spcBef>
                <a:spcPts val="300"/>
              </a:spcBef>
              <a:buClr>
                <a:schemeClr val="accent1"/>
              </a:buClr>
              <a:buSzPct val="68000"/>
              <a:buFont typeface="Wingdings" pitchFamily="2" charset="2"/>
              <a:buNone/>
            </a:pPr>
            <a:r>
              <a:rPr lang="en-US" sz="2000" b="1" dirty="0" smtClean="0">
                <a:latin typeface="Tahoma" pitchFamily="34" charset="0"/>
                <a:cs typeface="Tahoma" pitchFamily="34" charset="0"/>
              </a:rPr>
              <a:t>Presentation to the Standing Senate Committee on </a:t>
            </a:r>
            <a:br>
              <a:rPr lang="en-US" sz="2000" b="1" dirty="0" smtClean="0">
                <a:latin typeface="Tahoma" pitchFamily="34" charset="0"/>
                <a:cs typeface="Tahoma" pitchFamily="34" charset="0"/>
              </a:rPr>
            </a:br>
            <a:r>
              <a:rPr lang="en-US" sz="2000" b="1" dirty="0" smtClean="0">
                <a:latin typeface="Tahoma" pitchFamily="34" charset="0"/>
                <a:cs typeface="Tahoma" pitchFamily="34" charset="0"/>
              </a:rPr>
              <a:t>Energy, the Environment and Natural Resources</a:t>
            </a:r>
            <a:br>
              <a:rPr lang="en-US" sz="2000" b="1" dirty="0" smtClean="0">
                <a:latin typeface="Tahoma" pitchFamily="34" charset="0"/>
                <a:cs typeface="Tahoma" pitchFamily="34" charset="0"/>
              </a:rPr>
            </a:br>
            <a:endParaRPr lang="en-US" sz="2000" dirty="0">
              <a:latin typeface="Tahoma" pitchFamily="34" charset="0"/>
              <a:cs typeface="Tahoma" pitchFamily="34" charset="0"/>
            </a:endParaRPr>
          </a:p>
          <a:p>
            <a:pPr algn="r" eaLnBrk="1" hangingPunct="1">
              <a:spcBef>
                <a:spcPts val="300"/>
              </a:spcBef>
              <a:buClr>
                <a:schemeClr val="accent1"/>
              </a:buClr>
              <a:buSzPct val="68000"/>
              <a:buFont typeface="Wingdings" pitchFamily="2" charset="2"/>
              <a:buNone/>
            </a:pPr>
            <a:r>
              <a:rPr lang="en-US" sz="2000" b="1" dirty="0" smtClean="0">
                <a:latin typeface="Tahoma" pitchFamily="34" charset="0"/>
                <a:cs typeface="Tahoma" pitchFamily="34" charset="0"/>
              </a:rPr>
              <a:t>Winnipeg, MB</a:t>
            </a:r>
            <a:endParaRPr lang="en-US" sz="2000" b="1" dirty="0">
              <a:latin typeface="Tahoma" pitchFamily="34" charset="0"/>
              <a:cs typeface="Tahoma" pitchFamily="34" charset="0"/>
            </a:endParaRPr>
          </a:p>
          <a:p>
            <a:pPr algn="r" eaLnBrk="1" hangingPunct="1">
              <a:spcBef>
                <a:spcPts val="300"/>
              </a:spcBef>
              <a:buClr>
                <a:schemeClr val="accent1"/>
              </a:buClr>
              <a:buSzPct val="68000"/>
              <a:buFont typeface="Wingdings" pitchFamily="2" charset="2"/>
              <a:buNone/>
            </a:pPr>
            <a:r>
              <a:rPr lang="en-US" sz="2000" b="1" dirty="0">
                <a:latin typeface="Tahoma" pitchFamily="34" charset="0"/>
                <a:cs typeface="Tahoma" pitchFamily="34" charset="0"/>
              </a:rPr>
              <a:t>2011 </a:t>
            </a:r>
            <a:r>
              <a:rPr lang="en-US" sz="2000" b="1" dirty="0" smtClean="0">
                <a:latin typeface="Tahoma" pitchFamily="34" charset="0"/>
                <a:cs typeface="Tahoma" pitchFamily="34" charset="0"/>
              </a:rPr>
              <a:t>12 07</a:t>
            </a:r>
          </a:p>
          <a:p>
            <a:pPr algn="r" eaLnBrk="1" hangingPunct="1">
              <a:spcBef>
                <a:spcPts val="300"/>
              </a:spcBef>
              <a:buClr>
                <a:schemeClr val="accent1"/>
              </a:buClr>
              <a:buSzPct val="68000"/>
              <a:buFont typeface="Wingdings" pitchFamily="2" charset="2"/>
              <a:buNone/>
            </a:pPr>
            <a:endParaRPr lang="en-US" sz="2000" b="1" dirty="0" smtClean="0">
              <a:latin typeface="Tahoma" pitchFamily="34" charset="0"/>
              <a:cs typeface="Tahoma" pitchFamily="34" charset="0"/>
            </a:endParaRPr>
          </a:p>
          <a:p>
            <a:pPr algn="r" eaLnBrk="1" hangingPunct="1">
              <a:spcBef>
                <a:spcPts val="300"/>
              </a:spcBef>
              <a:buClr>
                <a:schemeClr val="accent1"/>
              </a:buClr>
              <a:buSzPct val="68000"/>
              <a:buFont typeface="Wingdings" pitchFamily="2" charset="2"/>
              <a:buNone/>
            </a:pPr>
            <a:r>
              <a:rPr lang="en-US" sz="2000" b="1" dirty="0" smtClean="0">
                <a:latin typeface="Tahoma" pitchFamily="34" charset="0"/>
                <a:cs typeface="Tahoma" pitchFamily="34" charset="0"/>
              </a:rPr>
              <a:t>Ray </a:t>
            </a:r>
            <a:r>
              <a:rPr lang="en-US" sz="2000" b="1" dirty="0">
                <a:latin typeface="Tahoma" pitchFamily="34" charset="0"/>
                <a:cs typeface="Tahoma" pitchFamily="34" charset="0"/>
              </a:rPr>
              <a:t>Hoemsen, FEC, P. Eng.</a:t>
            </a:r>
          </a:p>
          <a:p>
            <a:pPr algn="r" eaLnBrk="1" hangingPunct="1">
              <a:spcBef>
                <a:spcPts val="300"/>
              </a:spcBef>
              <a:buClr>
                <a:schemeClr val="accent1"/>
              </a:buClr>
              <a:buSzPct val="68000"/>
              <a:buFont typeface="Wingdings" pitchFamily="2" charset="2"/>
              <a:buNone/>
            </a:pPr>
            <a:r>
              <a:rPr lang="en-US" sz="1600" dirty="0">
                <a:latin typeface="Tahoma" pitchFamily="34" charset="0"/>
                <a:cs typeface="Tahoma" pitchFamily="34" charset="0"/>
              </a:rPr>
              <a:t>Director, Applied Research &amp; Commercialization</a:t>
            </a:r>
          </a:p>
          <a:p>
            <a:pPr algn="r" eaLnBrk="1" hangingPunct="1">
              <a:spcBef>
                <a:spcPts val="300"/>
              </a:spcBef>
              <a:buClr>
                <a:schemeClr val="accent1"/>
              </a:buClr>
              <a:buSzPct val="68000"/>
              <a:buFont typeface="Wingdings" pitchFamily="2" charset="2"/>
              <a:buNone/>
            </a:pPr>
            <a:r>
              <a:rPr lang="en-US" sz="1600" dirty="0">
                <a:latin typeface="Tahoma" pitchFamily="34" charset="0"/>
                <a:cs typeface="Tahoma" pitchFamily="34" charset="0"/>
              </a:rPr>
              <a:t>Red River College</a:t>
            </a:r>
          </a:p>
          <a:p>
            <a:pPr algn="r" eaLnBrk="1" hangingPunct="1">
              <a:buClr>
                <a:schemeClr val="accent1"/>
              </a:buClr>
              <a:buSzPct val="68000"/>
              <a:buFont typeface="Wingdings" pitchFamily="2" charset="2"/>
              <a:buNone/>
            </a:pPr>
            <a:endParaRPr lang="en-US" sz="1200" b="1" dirty="0">
              <a:latin typeface="Tahoma" pitchFamily="34" charset="0"/>
              <a:cs typeface="Tahoma" pitchFamily="34" charset="0"/>
            </a:endParaRPr>
          </a:p>
        </p:txBody>
      </p:sp>
      <p:sp>
        <p:nvSpPr>
          <p:cNvPr id="38914"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dirty="0">
                <a:solidFill>
                  <a:srgbClr val="9B2D1F"/>
                </a:solidFill>
              </a:rPr>
              <a:t>Red River College © 2011</a:t>
            </a:r>
            <a:endParaRPr lang="en-CA" sz="1000" dirty="0">
              <a:solidFill>
                <a:srgbClr val="9B2D1F"/>
              </a:solidFill>
            </a:endParaRPr>
          </a:p>
        </p:txBody>
      </p:sp>
      <p:pic>
        <p:nvPicPr>
          <p:cNvPr id="5" name="Picture 4" descr="NEWAR&amp;C_color.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19600" y="909174"/>
            <a:ext cx="4451498" cy="691026"/>
          </a:xfrm>
          <a:prstGeom prst="rect">
            <a:avLst/>
          </a:prstGeom>
        </p:spPr>
      </p:pic>
      <p:pic>
        <p:nvPicPr>
          <p:cNvPr id="6" name="Picture 5" descr="SEN-EMBLEM-COLOUR"/>
          <p:cNvPicPr/>
          <p:nvPr/>
        </p:nvPicPr>
        <p:blipFill>
          <a:blip r:embed="rId4"/>
          <a:srcRect/>
          <a:stretch>
            <a:fillRect/>
          </a:stretch>
        </p:blipFill>
        <p:spPr bwMode="auto">
          <a:xfrm>
            <a:off x="1143000" y="2743200"/>
            <a:ext cx="51435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45400" y="4419600"/>
            <a:ext cx="13716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460" name="Content Placeholder 2"/>
          <p:cNvSpPr>
            <a:spLocks noGrp="1"/>
          </p:cNvSpPr>
          <p:nvPr>
            <p:ph idx="1"/>
          </p:nvPr>
        </p:nvSpPr>
        <p:spPr>
          <a:xfrm>
            <a:off x="457200" y="1465262"/>
            <a:ext cx="7620000" cy="3335338"/>
          </a:xfrm>
        </p:spPr>
        <p:txBody>
          <a:bodyPr>
            <a:normAutofit/>
          </a:bodyPr>
          <a:lstStyle/>
          <a:p>
            <a:pPr marL="365760" indent="-256032" eaLnBrk="1" fontAlgn="auto" hangingPunct="1">
              <a:spcBef>
                <a:spcPts val="600"/>
              </a:spcBef>
              <a:spcAft>
                <a:spcPts val="0"/>
              </a:spcAft>
              <a:buClr>
                <a:schemeClr val="accent2"/>
              </a:buClr>
              <a:buFont typeface="Wingdings 3"/>
              <a:buChar char=""/>
              <a:defRPr/>
            </a:pPr>
            <a:r>
              <a:rPr lang="en-CA" sz="2400" dirty="0">
                <a:latin typeface="Tahoma" charset="0"/>
                <a:ea typeface="+mn-ea"/>
                <a:cs typeface="Tahoma" charset="0"/>
              </a:rPr>
              <a:t>Fuel efficiency, renewable fuels, and cold weather operation for vehicle </a:t>
            </a:r>
            <a:r>
              <a:rPr lang="en-CA" sz="2400" dirty="0" smtClean="0">
                <a:latin typeface="Tahoma" charset="0"/>
                <a:ea typeface="+mn-ea"/>
                <a:cs typeface="Tahoma" charset="0"/>
              </a:rPr>
              <a:t>technology</a:t>
            </a:r>
            <a:endParaRPr lang="en-CA" sz="2400" dirty="0">
              <a:latin typeface="Tahoma" charset="0"/>
              <a:ea typeface="+mn-ea"/>
              <a:cs typeface="Tahoma" charset="0"/>
            </a:endParaRP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Research </a:t>
            </a:r>
            <a:r>
              <a:rPr lang="en-CA" sz="2400" dirty="0">
                <a:latin typeface="Tahoma" charset="0"/>
                <a:ea typeface="+mn-ea"/>
                <a:cs typeface="Tahoma" charset="0"/>
              </a:rPr>
              <a:t>infrastructure capital support ($</a:t>
            </a:r>
            <a:r>
              <a:rPr lang="en-CA" sz="2400" dirty="0" smtClean="0">
                <a:latin typeface="Tahoma" charset="0"/>
                <a:ea typeface="+mn-ea"/>
                <a:cs typeface="Tahoma" charset="0"/>
              </a:rPr>
              <a:t>2.3M)</a:t>
            </a:r>
            <a:endParaRPr lang="en-CA" sz="2400" dirty="0">
              <a:latin typeface="Tahoma" charset="0"/>
              <a:ea typeface="+mn-ea"/>
              <a:cs typeface="Tahoma" charset="0"/>
            </a:endParaRPr>
          </a:p>
          <a:p>
            <a:pPr marL="621792" lvl="1" eaLnBrk="1" fontAlgn="auto" hangingPunct="1">
              <a:spcBef>
                <a:spcPts val="600"/>
              </a:spcBef>
              <a:spcAft>
                <a:spcPts val="0"/>
              </a:spcAft>
              <a:buClr>
                <a:schemeClr val="accent2"/>
              </a:buClr>
              <a:buFont typeface="Verdana"/>
              <a:buChar char="◦"/>
              <a:defRPr/>
            </a:pPr>
            <a:r>
              <a:rPr lang="en-CA" sz="2000" dirty="0">
                <a:latin typeface="Tahoma" charset="0"/>
                <a:ea typeface="+mn-ea"/>
                <a:cs typeface="Tahoma" charset="0"/>
              </a:rPr>
              <a:t>Fuel system icing simulator (GLACIER support)</a:t>
            </a:r>
          </a:p>
          <a:p>
            <a:pPr marL="365760" indent="-256032" eaLnBrk="1" fontAlgn="auto" hangingPunct="1">
              <a:spcBef>
                <a:spcPts val="600"/>
              </a:spcBef>
              <a:spcAft>
                <a:spcPts val="0"/>
              </a:spcAft>
              <a:buClr>
                <a:schemeClr val="accent2"/>
              </a:buClr>
              <a:buFont typeface="Wingdings 3"/>
              <a:buChar char=""/>
              <a:defRPr/>
            </a:pPr>
            <a:r>
              <a:rPr lang="en-CA" sz="2400" dirty="0">
                <a:latin typeface="Tahoma" charset="0"/>
                <a:ea typeface="+mn-ea"/>
                <a:cs typeface="Tahoma" charset="0"/>
              </a:rPr>
              <a:t>E-bus: battery, not trolley ($3M</a:t>
            </a:r>
            <a:r>
              <a:rPr lang="en-CA" sz="2400" dirty="0" smtClean="0">
                <a:latin typeface="Tahoma" charset="0"/>
                <a:ea typeface="+mn-ea"/>
                <a:cs typeface="Tahoma" charset="0"/>
              </a:rPr>
              <a:t>)</a:t>
            </a:r>
            <a:endParaRPr lang="en-CA" sz="2400" dirty="0">
              <a:latin typeface="Tahoma" charset="0"/>
              <a:ea typeface="+mn-ea"/>
              <a:cs typeface="Tahoma" charset="0"/>
            </a:endParaRPr>
          </a:p>
          <a:p>
            <a:pPr marL="365760" indent="-256032" eaLnBrk="1" fontAlgn="auto" hangingPunct="1">
              <a:spcBef>
                <a:spcPts val="600"/>
              </a:spcBef>
              <a:spcAft>
                <a:spcPts val="0"/>
              </a:spcAft>
              <a:buClr>
                <a:schemeClr val="accent2"/>
              </a:buClr>
              <a:buFont typeface="Wingdings 3"/>
              <a:buChar char=""/>
              <a:defRPr/>
            </a:pPr>
            <a:r>
              <a:rPr lang="en-CA" sz="2400" dirty="0">
                <a:latin typeface="Tahoma" charset="0"/>
                <a:ea typeface="+mn-ea"/>
                <a:cs typeface="Tahoma" charset="0"/>
              </a:rPr>
              <a:t>Electric Vehicle Technology &amp; Education </a:t>
            </a:r>
            <a:r>
              <a:rPr lang="en-CA" sz="2400" dirty="0" smtClean="0">
                <a:latin typeface="Tahoma" charset="0"/>
                <a:ea typeface="+mn-ea"/>
                <a:cs typeface="Tahoma" charset="0"/>
              </a:rPr>
              <a:t>Centre</a:t>
            </a:r>
            <a:endParaRPr lang="en-CA" sz="2400" dirty="0">
              <a:latin typeface="Tahoma" charset="0"/>
              <a:ea typeface="+mn-ea"/>
              <a:cs typeface="Tahoma" charset="0"/>
            </a:endParaRPr>
          </a:p>
          <a:p>
            <a:pPr marL="365760" indent="-256032" eaLnBrk="1" fontAlgn="auto" hangingPunct="1">
              <a:spcBef>
                <a:spcPts val="600"/>
              </a:spcBef>
              <a:spcAft>
                <a:spcPts val="0"/>
              </a:spcAft>
              <a:buClr>
                <a:schemeClr val="accent2"/>
              </a:buClr>
              <a:buFont typeface="Wingdings 3"/>
              <a:buChar char=""/>
              <a:defRPr/>
            </a:pPr>
            <a:r>
              <a:rPr lang="en-CA" sz="2400" dirty="0">
                <a:latin typeface="Tahoma" charset="0"/>
                <a:ea typeface="+mn-ea"/>
                <a:cs typeface="Tahoma" charset="0"/>
              </a:rPr>
              <a:t>Participation in numerous public advisory </a:t>
            </a:r>
            <a:r>
              <a:rPr lang="en-CA" sz="2400" dirty="0" smtClean="0">
                <a:latin typeface="Tahoma" charset="0"/>
                <a:ea typeface="+mn-ea"/>
                <a:cs typeface="Tahoma" charset="0"/>
              </a:rPr>
              <a:t>bodies</a:t>
            </a:r>
            <a:endParaRPr lang="en-CA" sz="2400" dirty="0">
              <a:latin typeface="Tahoma" charset="0"/>
              <a:ea typeface="+mn-ea"/>
              <a:cs typeface="Tahoma" charset="0"/>
            </a:endParaRPr>
          </a:p>
          <a:p>
            <a:pPr marL="365760" indent="-256032" eaLnBrk="1" fontAlgn="auto" hangingPunct="1">
              <a:spcBef>
                <a:spcPts val="300"/>
              </a:spcBef>
              <a:spcAft>
                <a:spcPts val="0"/>
              </a:spcAft>
              <a:buFont typeface="Wingdings 3"/>
              <a:buChar char=""/>
              <a:defRPr/>
            </a:pPr>
            <a:endParaRPr lang="en-CA" sz="2800" dirty="0">
              <a:latin typeface="Tahoma" charset="0"/>
              <a:ea typeface="+mn-ea"/>
              <a:cs typeface="Tahoma" charset="0"/>
            </a:endParaRPr>
          </a:p>
          <a:p>
            <a:pPr marL="365760" indent="-256032" eaLnBrk="1" fontAlgn="auto" hangingPunct="1">
              <a:spcAft>
                <a:spcPts val="0"/>
              </a:spcAft>
              <a:buFont typeface="Wingdings 3"/>
              <a:buChar char=""/>
              <a:defRPr/>
            </a:pPr>
            <a:endParaRPr lang="en-CA" sz="2800" dirty="0">
              <a:latin typeface="Tahoma" charset="0"/>
              <a:ea typeface="+mn-ea"/>
              <a:cs typeface="Tahoma" charset="0"/>
            </a:endParaRPr>
          </a:p>
        </p:txBody>
      </p:sp>
      <p:sp>
        <p:nvSpPr>
          <p:cNvPr id="19459" name="Title 1"/>
          <p:cNvSpPr>
            <a:spLocks noGrp="1"/>
          </p:cNvSpPr>
          <p:nvPr>
            <p:ph type="title"/>
          </p:nvPr>
        </p:nvSpPr>
        <p:spPr/>
        <p:txBody>
          <a:bodyPr/>
          <a:lstStyle/>
          <a:p>
            <a:pPr eaLnBrk="1" fontAlgn="auto" hangingPunct="1">
              <a:spcAft>
                <a:spcPts val="0"/>
              </a:spcAft>
              <a:defRPr/>
            </a:pPr>
            <a:r>
              <a:rPr lang="en-CA" sz="2800" dirty="0">
                <a:solidFill>
                  <a:schemeClr val="tx1"/>
                </a:solidFill>
                <a:latin typeface="Tahoma" charset="0"/>
                <a:ea typeface="+mj-ea"/>
                <a:cs typeface="Tahoma" charset="0"/>
              </a:rPr>
              <a:t>Case: Advanced Transportation &amp; Energy</a:t>
            </a:r>
          </a:p>
        </p:txBody>
      </p:sp>
      <p:pic>
        <p:nvPicPr>
          <p:cNvPr id="1946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5963" y="5103813"/>
            <a:ext cx="754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50025" y="5121275"/>
            <a:ext cx="998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3"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33800" y="5097463"/>
            <a:ext cx="125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4"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29200" y="5097463"/>
            <a:ext cx="714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5" name="Picture 1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051300" y="4629150"/>
            <a:ext cx="13716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6" name="Picture 1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85800" y="4618038"/>
            <a:ext cx="1371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7" name="Picture 1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5800" y="504031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8" name="Picture 16"/>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905000" y="5103813"/>
            <a:ext cx="173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9" name="Picture 17"/>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219200" y="5041900"/>
            <a:ext cx="55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70" name="Picture 18"/>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683500" y="5959475"/>
            <a:ext cx="731838"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71" name="Picture 19"/>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34300" y="5392738"/>
            <a:ext cx="914400" cy="10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697"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62000" y="1295400"/>
            <a:ext cx="8229600" cy="4038600"/>
          </a:xfrm>
        </p:spPr>
        <p:txBody>
          <a:bodyPr>
            <a:normAutofit/>
          </a:bodyPr>
          <a:lstStyle/>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Public-Private Partnership </a:t>
            </a:r>
          </a:p>
          <a:p>
            <a:pPr marL="621792" lvl="1" indent="-342900" eaLnBrk="1" fontAlgn="auto" hangingPunct="1">
              <a:spcBef>
                <a:spcPts val="600"/>
              </a:spcBef>
              <a:spcAft>
                <a:spcPts val="0"/>
              </a:spcAft>
              <a:buClr>
                <a:schemeClr val="accent2"/>
              </a:buClr>
              <a:buFont typeface="Courier New" pitchFamily="49" charset="0"/>
              <a:buChar char="o"/>
              <a:defRPr/>
            </a:pPr>
            <a:r>
              <a:rPr lang="en-CA" sz="1800" dirty="0" smtClean="0">
                <a:latin typeface="Tahoma" charset="0"/>
                <a:ea typeface="+mn-ea"/>
                <a:cs typeface="Tahoma" charset="0"/>
              </a:rPr>
              <a:t>MHI, New Flyer Industries, Manitoba Hydro, Province of Manitoba, RRC</a:t>
            </a:r>
          </a:p>
          <a:p>
            <a:pPr marL="621792" lvl="1" indent="-285750" eaLnBrk="1" fontAlgn="auto" hangingPunct="1">
              <a:spcBef>
                <a:spcPts val="600"/>
              </a:spcBef>
              <a:spcAft>
                <a:spcPts val="0"/>
              </a:spcAft>
              <a:buClr>
                <a:schemeClr val="accent2"/>
              </a:buClr>
              <a:buFont typeface="Courier New" pitchFamily="49" charset="0"/>
              <a:buChar char="o"/>
              <a:defRPr/>
            </a:pPr>
            <a:r>
              <a:rPr lang="en-CA" sz="1800" dirty="0" smtClean="0">
                <a:latin typeface="Tahoma" charset="0"/>
                <a:ea typeface="+mn-ea"/>
                <a:cs typeface="Tahoma" charset="0"/>
              </a:rPr>
              <a:t>$3-million, three-year project</a:t>
            </a:r>
          </a:p>
          <a:p>
            <a:pPr marL="621792" lvl="1" indent="-285750" eaLnBrk="1" fontAlgn="auto" hangingPunct="1">
              <a:spcBef>
                <a:spcPts val="600"/>
              </a:spcBef>
              <a:spcAft>
                <a:spcPts val="0"/>
              </a:spcAft>
              <a:buClr>
                <a:schemeClr val="accent2"/>
              </a:buClr>
              <a:buFont typeface="Courier New" pitchFamily="49" charset="0"/>
              <a:buChar char="o"/>
              <a:defRPr/>
            </a:pPr>
            <a:r>
              <a:rPr lang="en-CA" sz="1800" dirty="0" smtClean="0">
                <a:latin typeface="Tahoma" charset="0"/>
                <a:ea typeface="+mn-ea"/>
                <a:cs typeface="Tahoma" charset="0"/>
              </a:rPr>
              <a:t>Project development at RRC (EVTEC) and NFI Winnipeg</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Goals</a:t>
            </a:r>
          </a:p>
          <a:p>
            <a:pPr marL="621792" lvl="1" indent="-285750" eaLnBrk="1" fontAlgn="auto" hangingPunct="1">
              <a:spcBef>
                <a:spcPts val="600"/>
              </a:spcBef>
              <a:spcAft>
                <a:spcPts val="0"/>
              </a:spcAft>
              <a:buClr>
                <a:schemeClr val="accent2"/>
              </a:buClr>
              <a:buFont typeface="Courier New"/>
              <a:buChar char="o"/>
              <a:defRPr/>
            </a:pPr>
            <a:r>
              <a:rPr lang="en-CA" sz="1800" dirty="0" smtClean="0">
                <a:latin typeface="Tahoma" charset="0"/>
                <a:ea typeface="+mn-ea"/>
                <a:cs typeface="Tahoma" charset="0"/>
              </a:rPr>
              <a:t>Develop a prototype advanced battery electric-bus</a:t>
            </a:r>
          </a:p>
          <a:p>
            <a:pPr marL="859917" lvl="2" indent="-285750" eaLnBrk="1" fontAlgn="auto" hangingPunct="1">
              <a:spcBef>
                <a:spcPts val="600"/>
              </a:spcBef>
              <a:spcAft>
                <a:spcPts val="0"/>
              </a:spcAft>
              <a:buFont typeface="Arial" pitchFamily="34" charset="0"/>
              <a:buChar char="•"/>
              <a:defRPr/>
            </a:pPr>
            <a:r>
              <a:rPr lang="en-CA" sz="1600" dirty="0" smtClean="0">
                <a:latin typeface="Tahoma" charset="0"/>
                <a:ea typeface="+mn-ea"/>
                <a:cs typeface="Tahoma" charset="0"/>
              </a:rPr>
              <a:t>Utilizing MHI and NFI technologies</a:t>
            </a:r>
          </a:p>
          <a:p>
            <a:pPr marL="621792" lvl="1" indent="-285750" eaLnBrk="1" fontAlgn="auto" hangingPunct="1">
              <a:spcBef>
                <a:spcPts val="600"/>
              </a:spcBef>
              <a:spcAft>
                <a:spcPts val="0"/>
              </a:spcAft>
              <a:buClr>
                <a:schemeClr val="accent2"/>
              </a:buClr>
              <a:buFont typeface="Courier New"/>
              <a:buChar char="o"/>
              <a:defRPr/>
            </a:pPr>
            <a:r>
              <a:rPr lang="en-CA" sz="1800" dirty="0" smtClean="0">
                <a:latin typeface="Tahoma" charset="0"/>
                <a:ea typeface="+mn-ea"/>
                <a:cs typeface="Tahoma" charset="0"/>
              </a:rPr>
              <a:t>Demonstrate the bus and associated charging technologies</a:t>
            </a:r>
          </a:p>
          <a:p>
            <a:pPr marL="621792" lvl="1" indent="-285750" eaLnBrk="1" fontAlgn="auto" hangingPunct="1">
              <a:spcBef>
                <a:spcPts val="600"/>
              </a:spcBef>
              <a:spcAft>
                <a:spcPts val="0"/>
              </a:spcAft>
              <a:buClr>
                <a:schemeClr val="accent2"/>
              </a:buClr>
              <a:buFont typeface="Courier New"/>
              <a:buChar char="o"/>
              <a:defRPr/>
            </a:pPr>
            <a:r>
              <a:rPr lang="en-CA" sz="1800" dirty="0" smtClean="0">
                <a:latin typeface="Tahoma" charset="0"/>
                <a:ea typeface="+mn-ea"/>
                <a:cs typeface="Tahoma" charset="0"/>
              </a:rPr>
              <a:t>Test operational capabilities under Manitoba’s extreme climatic conditions</a:t>
            </a:r>
          </a:p>
          <a:p>
            <a:pPr marL="621792" lvl="1" indent="-285750" eaLnBrk="1" fontAlgn="auto" hangingPunct="1">
              <a:spcBef>
                <a:spcPts val="600"/>
              </a:spcBef>
              <a:spcAft>
                <a:spcPts val="0"/>
              </a:spcAft>
              <a:buClr>
                <a:schemeClr val="accent2"/>
              </a:buClr>
              <a:buFont typeface="Courier New"/>
              <a:buChar char="o"/>
              <a:defRPr/>
            </a:pPr>
            <a:r>
              <a:rPr lang="en-CA" sz="1800" dirty="0" smtClean="0">
                <a:latin typeface="Tahoma" charset="0"/>
                <a:ea typeface="+mn-ea"/>
                <a:cs typeface="Tahoma" charset="0"/>
              </a:rPr>
              <a:t>Use demonstration as a showcase for other potential markets within NA</a:t>
            </a:r>
          </a:p>
        </p:txBody>
      </p:sp>
      <p:sp>
        <p:nvSpPr>
          <p:cNvPr id="1126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All Electric Transit </a:t>
            </a:r>
            <a:r>
              <a:rPr lang="en-CA" sz="2800" dirty="0">
                <a:solidFill>
                  <a:schemeClr val="tx1"/>
                </a:solidFill>
                <a:latin typeface="Tahoma" charset="0"/>
                <a:ea typeface="+mj-ea"/>
                <a:cs typeface="Tahoma" charset="0"/>
              </a:rPr>
              <a:t>Bus (e-bus</a:t>
            </a:r>
            <a:r>
              <a:rPr lang="en-CA" sz="2800" dirty="0" smtClean="0">
                <a:solidFill>
                  <a:schemeClr val="tx1"/>
                </a:solidFill>
                <a:latin typeface="Tahoma" charset="0"/>
                <a:ea typeface="+mj-ea"/>
                <a:cs typeface="Tahoma" charset="0"/>
              </a:rPr>
              <a:t>) Project</a:t>
            </a:r>
            <a:endParaRPr lang="en-CA" sz="2800" dirty="0">
              <a:solidFill>
                <a:schemeClr val="tx1"/>
              </a:solidFill>
              <a:latin typeface="Tahoma" charset="0"/>
              <a:ea typeface="+mj-ea"/>
              <a:cs typeface="Tahoma" charset="0"/>
            </a:endParaRPr>
          </a:p>
        </p:txBody>
      </p:sp>
      <p:sp>
        <p:nvSpPr>
          <p:cNvPr id="5529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l="-1652"/>
          <a:stretch/>
        </p:blipFill>
        <p:spPr>
          <a:xfrm>
            <a:off x="927100" y="5296612"/>
            <a:ext cx="2057400" cy="401912"/>
          </a:xfrm>
          <a:prstGeom prst="rect">
            <a:avLst/>
          </a:prstGeom>
        </p:spPr>
      </p:pic>
      <p:pic>
        <p:nvPicPr>
          <p:cNvPr id="5" name="Picture 4"/>
          <p:cNvPicPr>
            <a:picLocks noChangeAspect="1"/>
          </p:cNvPicPr>
          <p:nvPr/>
        </p:nvPicPr>
        <p:blipFill>
          <a:blip r:embed="rId4"/>
          <a:stretch>
            <a:fillRect/>
          </a:stretch>
        </p:blipFill>
        <p:spPr>
          <a:xfrm>
            <a:off x="3122637" y="5310024"/>
            <a:ext cx="1165274" cy="533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95800" y="5278274"/>
            <a:ext cx="1608529" cy="5969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24600" y="5379874"/>
            <a:ext cx="2028152" cy="393700"/>
          </a:xfrm>
          <a:prstGeom prst="rect">
            <a:avLst/>
          </a:prstGeom>
        </p:spPr>
      </p:pic>
      <p:pic>
        <p:nvPicPr>
          <p:cNvPr id="10" name="Picture 9" descr="RRClogo_centre(3)(1).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038600" y="5919265"/>
            <a:ext cx="1347952" cy="548640"/>
          </a:xfrm>
          <a:prstGeom prst="rect">
            <a:avLst/>
          </a:prstGeom>
        </p:spPr>
      </p:pic>
    </p:spTree>
    <p:extLst>
      <p:ext uri="{BB962C8B-B14F-4D97-AF65-F5344CB8AC3E}">
        <p14:creationId xmlns:p14="http://schemas.microsoft.com/office/powerpoint/2010/main" val="93233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62000" y="1371600"/>
            <a:ext cx="7828007" cy="4038600"/>
          </a:xfrm>
        </p:spPr>
        <p:txBody>
          <a:bodyPr>
            <a:normAutofit/>
          </a:bodyPr>
          <a:lstStyle/>
          <a:p>
            <a:pPr marL="365760" indent="-256032" eaLnBrk="1" fontAlgn="auto" hangingPunct="1">
              <a:spcBef>
                <a:spcPts val="600"/>
              </a:spcBef>
              <a:spcAft>
                <a:spcPts val="0"/>
              </a:spcAft>
              <a:buClr>
                <a:schemeClr val="accent2"/>
              </a:buClr>
              <a:buFont typeface="Wingdings 3"/>
              <a:buChar char=""/>
              <a:defRPr/>
            </a:pPr>
            <a:r>
              <a:rPr lang="en-CA" sz="2000" dirty="0" smtClean="0">
                <a:latin typeface="Tahoma" charset="0"/>
                <a:ea typeface="+mn-ea"/>
                <a:cs typeface="Tahoma" charset="0"/>
              </a:rPr>
              <a:t>2008-11: Plug</a:t>
            </a:r>
            <a:r>
              <a:rPr lang="en-CA" sz="2000" dirty="0">
                <a:latin typeface="Tahoma" charset="0"/>
                <a:ea typeface="+mn-ea"/>
                <a:cs typeface="Tahoma" charset="0"/>
              </a:rPr>
              <a:t>-In Hybrid Vehicle </a:t>
            </a:r>
            <a:r>
              <a:rPr lang="en-CA" sz="2000" dirty="0" smtClean="0">
                <a:latin typeface="Tahoma" charset="0"/>
                <a:ea typeface="+mn-ea"/>
                <a:cs typeface="Tahoma" charset="0"/>
              </a:rPr>
              <a:t>cold-weather conversion/modifications, demonstration </a:t>
            </a:r>
            <a:r>
              <a:rPr lang="en-CA" sz="2000" dirty="0">
                <a:latin typeface="Tahoma" charset="0"/>
                <a:ea typeface="+mn-ea"/>
                <a:cs typeface="Tahoma" charset="0"/>
              </a:rPr>
              <a:t>and </a:t>
            </a:r>
            <a:r>
              <a:rPr lang="en-CA" sz="2000" dirty="0" smtClean="0">
                <a:latin typeface="Tahoma" charset="0"/>
                <a:ea typeface="+mn-ea"/>
                <a:cs typeface="Tahoma" charset="0"/>
              </a:rPr>
              <a:t>monitoring</a:t>
            </a:r>
          </a:p>
          <a:p>
            <a:pPr marL="365760" indent="-256032" eaLnBrk="1" fontAlgn="auto" hangingPunct="1">
              <a:spcBef>
                <a:spcPts val="600"/>
              </a:spcBef>
              <a:spcAft>
                <a:spcPts val="0"/>
              </a:spcAft>
              <a:buClr>
                <a:schemeClr val="accent2"/>
              </a:buClr>
              <a:buFont typeface="Wingdings 3"/>
              <a:buChar char=""/>
              <a:defRPr/>
            </a:pPr>
            <a:r>
              <a:rPr lang="en-CA" sz="2000" dirty="0" smtClean="0">
                <a:latin typeface="Tahoma" charset="0"/>
                <a:cs typeface="Tahoma" charset="0"/>
              </a:rPr>
              <a:t>2009: Electric Vehicle Opportunities Report with EMC</a:t>
            </a:r>
          </a:p>
          <a:p>
            <a:pPr marL="365760" indent="-256032" eaLnBrk="1" fontAlgn="auto" hangingPunct="1">
              <a:spcBef>
                <a:spcPts val="600"/>
              </a:spcBef>
              <a:spcAft>
                <a:spcPts val="0"/>
              </a:spcAft>
              <a:buClr>
                <a:schemeClr val="accent2"/>
              </a:buClr>
              <a:buFont typeface="Wingdings 3"/>
              <a:buChar char=""/>
              <a:defRPr/>
            </a:pPr>
            <a:r>
              <a:rPr lang="en-CA" sz="2000" dirty="0" smtClean="0">
                <a:latin typeface="Tahoma" charset="0"/>
                <a:ea typeface="+mn-ea"/>
                <a:cs typeface="Tahoma" charset="0"/>
              </a:rPr>
              <a:t>2007 </a:t>
            </a:r>
            <a:r>
              <a:rPr lang="en-CA" sz="2000" dirty="0">
                <a:latin typeface="Tahoma" charset="0"/>
                <a:ea typeface="+mn-ea"/>
                <a:cs typeface="Tahoma" charset="0"/>
              </a:rPr>
              <a:t>and 2010: Integrated engine/transmission intercity </a:t>
            </a:r>
            <a:r>
              <a:rPr lang="en-CA" sz="2000" dirty="0" smtClean="0">
                <a:latin typeface="Tahoma" charset="0"/>
                <a:ea typeface="+mn-ea"/>
                <a:cs typeface="Tahoma" charset="0"/>
              </a:rPr>
              <a:t>MCI D4500 and J4500 bus prototypes</a:t>
            </a:r>
            <a:endParaRPr lang="en-CA" sz="2000" dirty="0">
              <a:latin typeface="Tahoma" charset="0"/>
              <a:ea typeface="+mn-ea"/>
              <a:cs typeface="Tahoma" charset="0"/>
            </a:endParaRPr>
          </a:p>
          <a:p>
            <a:pPr marL="365760" indent="-256032" eaLnBrk="1" fontAlgn="auto" hangingPunct="1">
              <a:spcBef>
                <a:spcPts val="600"/>
              </a:spcBef>
              <a:spcAft>
                <a:spcPts val="0"/>
              </a:spcAft>
              <a:buClr>
                <a:schemeClr val="accent2"/>
              </a:buClr>
              <a:buFont typeface="Wingdings 3"/>
              <a:buChar char=""/>
              <a:defRPr/>
            </a:pPr>
            <a:r>
              <a:rPr lang="en-CA" sz="2000" dirty="0" smtClean="0">
                <a:latin typeface="Tahoma" charset="0"/>
                <a:ea typeface="+mn-ea"/>
                <a:cs typeface="Tahoma" charset="0"/>
              </a:rPr>
              <a:t>2006: Hydrogen </a:t>
            </a:r>
            <a:r>
              <a:rPr lang="en-CA" sz="2000" dirty="0">
                <a:latin typeface="Tahoma" charset="0"/>
                <a:ea typeface="+mn-ea"/>
                <a:cs typeface="Tahoma" charset="0"/>
              </a:rPr>
              <a:t>Fuel Cell transit bus </a:t>
            </a:r>
            <a:r>
              <a:rPr lang="en-CA" sz="2000" dirty="0" smtClean="0">
                <a:latin typeface="Tahoma" charset="0"/>
                <a:ea typeface="+mn-ea"/>
                <a:cs typeface="Tahoma" charset="0"/>
              </a:rPr>
              <a:t>demonstration</a:t>
            </a:r>
          </a:p>
          <a:p>
            <a:pPr marL="365760" indent="-256032" eaLnBrk="1" fontAlgn="auto" hangingPunct="1">
              <a:spcBef>
                <a:spcPts val="600"/>
              </a:spcBef>
              <a:spcAft>
                <a:spcPts val="0"/>
              </a:spcAft>
              <a:buClr>
                <a:schemeClr val="accent2"/>
              </a:buClr>
              <a:buFont typeface="Wingdings 3"/>
              <a:buChar char=""/>
              <a:defRPr/>
            </a:pPr>
            <a:r>
              <a:rPr lang="en-CA" sz="2000" dirty="0" smtClean="0">
                <a:latin typeface="Tahoma" charset="0"/>
                <a:ea typeface="+mn-ea"/>
                <a:cs typeface="Tahoma" charset="0"/>
              </a:rPr>
              <a:t>2005 and 2008: Red </a:t>
            </a:r>
            <a:r>
              <a:rPr lang="en-CA" sz="2000" dirty="0">
                <a:latin typeface="Tahoma" charset="0"/>
                <a:ea typeface="+mn-ea"/>
                <a:cs typeface="Tahoma" charset="0"/>
              </a:rPr>
              <a:t>River </a:t>
            </a:r>
            <a:r>
              <a:rPr lang="en-CA" sz="2000" dirty="0" err="1">
                <a:latin typeface="Tahoma" charset="0"/>
                <a:ea typeface="+mn-ea"/>
                <a:cs typeface="Tahoma" charset="0"/>
              </a:rPr>
              <a:t>Raycer</a:t>
            </a:r>
            <a:r>
              <a:rPr lang="en-CA" sz="2000" dirty="0">
                <a:latin typeface="Tahoma" charset="0"/>
                <a:ea typeface="+mn-ea"/>
                <a:cs typeface="Tahoma" charset="0"/>
              </a:rPr>
              <a:t> solar </a:t>
            </a:r>
            <a:r>
              <a:rPr lang="en-CA" sz="2000" dirty="0" smtClean="0">
                <a:latin typeface="Tahoma" charset="0"/>
                <a:ea typeface="+mn-ea"/>
                <a:cs typeface="Tahoma" charset="0"/>
              </a:rPr>
              <a:t>car</a:t>
            </a:r>
          </a:p>
          <a:p>
            <a:pPr marL="365760" indent="-256032" eaLnBrk="1" fontAlgn="auto" hangingPunct="1">
              <a:spcBef>
                <a:spcPts val="600"/>
              </a:spcBef>
              <a:spcAft>
                <a:spcPts val="0"/>
              </a:spcAft>
              <a:buClr>
                <a:schemeClr val="accent2"/>
              </a:buClr>
              <a:buFont typeface="Wingdings 3"/>
              <a:buChar char=""/>
              <a:defRPr/>
            </a:pPr>
            <a:r>
              <a:rPr lang="en-CA" sz="2000" dirty="0" smtClean="0">
                <a:latin typeface="Tahoma" charset="0"/>
                <a:ea typeface="+mn-ea"/>
                <a:cs typeface="Tahoma" charset="0"/>
              </a:rPr>
              <a:t>2005</a:t>
            </a:r>
            <a:r>
              <a:rPr lang="en-CA" sz="2000" dirty="0">
                <a:latin typeface="Tahoma" charset="0"/>
                <a:ea typeface="+mn-ea"/>
                <a:cs typeface="Tahoma" charset="0"/>
              </a:rPr>
              <a:t>: Hybrid Hydrogen Internal Combustion Engine (HHICE) transit bus cold-weather </a:t>
            </a:r>
            <a:r>
              <a:rPr lang="en-CA" sz="2000" dirty="0" smtClean="0">
                <a:latin typeface="Tahoma" charset="0"/>
                <a:ea typeface="+mn-ea"/>
                <a:cs typeface="Tahoma" charset="0"/>
              </a:rPr>
              <a:t>evaluation</a:t>
            </a:r>
          </a:p>
          <a:p>
            <a:pPr marL="365760" indent="-256032" eaLnBrk="1" fontAlgn="auto" hangingPunct="1">
              <a:spcBef>
                <a:spcPts val="1200"/>
              </a:spcBef>
              <a:spcAft>
                <a:spcPts val="0"/>
              </a:spcAft>
              <a:buClr>
                <a:schemeClr val="accent2"/>
              </a:buClr>
              <a:buFont typeface="Wingdings 3"/>
              <a:buChar char=""/>
              <a:defRPr/>
            </a:pPr>
            <a:endParaRPr lang="en-CA" sz="2000" dirty="0">
              <a:latin typeface="Tahoma" charset="0"/>
              <a:ea typeface="+mn-ea"/>
              <a:cs typeface="Tahoma" charset="0"/>
            </a:endParaRPr>
          </a:p>
          <a:p>
            <a:pPr marL="365760" indent="-256032" eaLnBrk="1" fontAlgn="auto" hangingPunct="1">
              <a:spcBef>
                <a:spcPts val="1200"/>
              </a:spcBef>
              <a:spcAft>
                <a:spcPts val="0"/>
              </a:spcAft>
              <a:buClr>
                <a:schemeClr val="accent2"/>
              </a:buClr>
              <a:buFont typeface="Wingdings 3"/>
              <a:buChar char=""/>
              <a:defRPr/>
            </a:pPr>
            <a:endParaRPr lang="en-CA" sz="2200" dirty="0" smtClean="0">
              <a:latin typeface="Tahoma" charset="0"/>
              <a:ea typeface="+mn-ea"/>
              <a:cs typeface="Tahoma" charset="0"/>
            </a:endParaRPr>
          </a:p>
          <a:p>
            <a:pPr marL="365760" indent="-256032" eaLnBrk="1" fontAlgn="auto" hangingPunct="1">
              <a:spcBef>
                <a:spcPts val="1200"/>
              </a:spcBef>
              <a:spcAft>
                <a:spcPts val="0"/>
              </a:spcAft>
              <a:buClr>
                <a:schemeClr val="accent2"/>
              </a:buClr>
              <a:buFont typeface="Wingdings 3"/>
              <a:buChar char=""/>
              <a:defRPr/>
            </a:pPr>
            <a:endParaRPr lang="en-CA" sz="2800" dirty="0">
              <a:latin typeface="Tahoma" charset="0"/>
              <a:ea typeface="+mn-ea"/>
              <a:cs typeface="Tahoma" charset="0"/>
            </a:endParaRPr>
          </a:p>
        </p:txBody>
      </p:sp>
      <p:sp>
        <p:nvSpPr>
          <p:cNvPr id="1126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Past ATEC-related Projects</a:t>
            </a:r>
            <a:endParaRPr lang="en-CA" sz="2800" dirty="0">
              <a:solidFill>
                <a:schemeClr val="tx1"/>
              </a:solidFill>
              <a:latin typeface="Tahoma" charset="0"/>
              <a:ea typeface="+mj-ea"/>
              <a:cs typeface="Tahoma" charset="0"/>
            </a:endParaRPr>
          </a:p>
        </p:txBody>
      </p:sp>
      <p:sp>
        <p:nvSpPr>
          <p:cNvPr id="5529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6" name="Picture 5" descr="H2FC at MB Leg"/>
          <p:cNvPicPr/>
          <p:nvPr/>
        </p:nvPicPr>
        <p:blipFill>
          <a:blip r:embed="rId3" cstate="print">
            <a:extLst>
              <a:ext uri="{28A0092B-C50C-407E-A947-70E740481C1C}">
                <a14:useLocalDpi xmlns:a14="http://schemas.microsoft.com/office/drawing/2010/main"/>
              </a:ext>
            </a:extLst>
          </a:blip>
          <a:srcRect l="-1767"/>
          <a:stretch>
            <a:fillRect/>
          </a:stretch>
        </p:blipFill>
        <p:spPr bwMode="auto">
          <a:xfrm>
            <a:off x="3680670" y="4876800"/>
            <a:ext cx="2338070" cy="1097280"/>
          </a:xfrm>
          <a:prstGeom prst="rect">
            <a:avLst/>
          </a:prstGeom>
          <a:noFill/>
          <a:ln>
            <a:noFill/>
          </a:ln>
          <a:extLst>
            <a:ext uri="{FAA26D3D-D897-4be2-8F04-BA451C77F1D7}">
              <ma14:placeholderFlag xmlns="" xmlns:ma14="http://schemas.microsoft.com/office/mac/drawingml/2011/main"/>
            </a:ext>
          </a:extLst>
        </p:spPr>
      </p:pic>
      <p:pic>
        <p:nvPicPr>
          <p:cNvPr id="7" name="Picture 6" descr="RRC Bus2"/>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51302" y="304800"/>
            <a:ext cx="2338705" cy="1097280"/>
          </a:xfrm>
          <a:prstGeom prst="rect">
            <a:avLst/>
          </a:prstGeom>
          <a:noFill/>
          <a:ln>
            <a:noFill/>
          </a:ln>
          <a:extLst>
            <a:ext uri="{FAA26D3D-D897-4be2-8F04-BA451C77F1D7}">
              <ma14:placeholderFlag xmlns="" xmlns:ma14="http://schemas.microsoft.com/office/mac/drawingml/2011/main"/>
            </a:ext>
          </a:extLst>
        </p:spPr>
      </p:pic>
      <p:pic>
        <p:nvPicPr>
          <p:cNvPr id="8" name="Picture 7" descr="raycerhigh-3350-2.t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0" y="4876800"/>
            <a:ext cx="1859212" cy="1097280"/>
          </a:xfrm>
          <a:prstGeom prst="rect">
            <a:avLst/>
          </a:prstGeom>
          <a:noFill/>
          <a:ln>
            <a:noFill/>
          </a:ln>
          <a:extLst>
            <a:ext uri="{FAA26D3D-D897-4be2-8F04-BA451C77F1D7}">
              <ma14:placeholderFlag xmlns="" xmlns:ma14="http://schemas.microsoft.com/office/mac/drawingml/2011/main"/>
            </a:ext>
          </a:extLst>
        </p:spPr>
      </p:pic>
      <p:pic>
        <p:nvPicPr>
          <p:cNvPr id="10" name="Picture 9" descr="Prius 2.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91955" y="4876800"/>
            <a:ext cx="2057400" cy="1097280"/>
          </a:xfrm>
          <a:prstGeom prst="rect">
            <a:avLst/>
          </a:prstGeom>
          <a:noFill/>
          <a:ln>
            <a:noFill/>
          </a:ln>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185737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62000" y="1447800"/>
            <a:ext cx="8153400" cy="4572000"/>
          </a:xfrm>
        </p:spPr>
        <p:txBody>
          <a:bodyPr>
            <a:normAutofit/>
          </a:bodyPr>
          <a:lstStyle/>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NRC-IRAP Network Member since 2008</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Sustainable Infrastructure &amp; </a:t>
            </a:r>
            <a:r>
              <a:rPr lang="en-CA" sz="2400" dirty="0">
                <a:latin typeface="Tahoma" charset="0"/>
                <a:ea typeface="+mn-ea"/>
                <a:cs typeface="Tahoma" charset="0"/>
              </a:rPr>
              <a:t>T</a:t>
            </a:r>
            <a:r>
              <a:rPr lang="en-CA" sz="2400" dirty="0" smtClean="0">
                <a:latin typeface="Tahoma" charset="0"/>
                <a:ea typeface="+mn-ea"/>
                <a:cs typeface="Tahoma" charset="0"/>
              </a:rPr>
              <a:t>ransportation focus</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2011/2012</a:t>
            </a:r>
          </a:p>
          <a:p>
            <a:pPr marL="621792" lvl="1" indent="-342900" eaLnBrk="1" fontAlgn="auto" hangingPunct="1">
              <a:spcBef>
                <a:spcPts val="600"/>
              </a:spcBef>
              <a:spcAft>
                <a:spcPts val="0"/>
              </a:spcAft>
              <a:buClr>
                <a:schemeClr val="accent2"/>
              </a:buClr>
              <a:buFont typeface="Courier New"/>
              <a:buChar char="o"/>
              <a:defRPr/>
            </a:pPr>
            <a:r>
              <a:rPr lang="en-CA" sz="2000" dirty="0" smtClean="0">
                <a:latin typeface="Tahoma" charset="0"/>
                <a:ea typeface="+mn-ea"/>
                <a:cs typeface="Tahoma" charset="0"/>
              </a:rPr>
              <a:t>SI&amp;T Cluster Map </a:t>
            </a:r>
          </a:p>
          <a:p>
            <a:pPr marL="621792" lvl="1" indent="-342900" eaLnBrk="1" fontAlgn="auto" hangingPunct="1">
              <a:spcBef>
                <a:spcPts val="600"/>
              </a:spcBef>
              <a:spcAft>
                <a:spcPts val="0"/>
              </a:spcAft>
              <a:buClr>
                <a:schemeClr val="accent2"/>
              </a:buClr>
              <a:buFont typeface="Courier New"/>
              <a:buChar char="o"/>
              <a:defRPr/>
            </a:pPr>
            <a:r>
              <a:rPr lang="en-CA" sz="2000" dirty="0" smtClean="0">
                <a:latin typeface="Tahoma" charset="0"/>
                <a:ea typeface="+mn-ea"/>
                <a:cs typeface="Tahoma" charset="0"/>
              </a:rPr>
              <a:t>Technology Advisory Support Service (for SMEs)</a:t>
            </a:r>
          </a:p>
          <a:p>
            <a:pPr marL="621792" lvl="1" indent="-342900" eaLnBrk="1" fontAlgn="auto" hangingPunct="1">
              <a:spcBef>
                <a:spcPts val="600"/>
              </a:spcBef>
              <a:spcAft>
                <a:spcPts val="0"/>
              </a:spcAft>
              <a:buClr>
                <a:schemeClr val="accent2"/>
              </a:buClr>
              <a:buFont typeface="Courier New"/>
              <a:buChar char="o"/>
              <a:defRPr/>
            </a:pPr>
            <a:r>
              <a:rPr lang="en-CA" sz="2000" dirty="0" smtClean="0">
                <a:latin typeface="Tahoma" charset="0"/>
                <a:ea typeface="+mn-ea"/>
                <a:cs typeface="Tahoma" charset="0"/>
              </a:rPr>
              <a:t>On</a:t>
            </a:r>
            <a:r>
              <a:rPr lang="en-CA" sz="2000" dirty="0">
                <a:latin typeface="Tahoma" charset="0"/>
                <a:ea typeface="+mn-ea"/>
                <a:cs typeface="Tahoma" charset="0"/>
              </a:rPr>
              <a:t>- and Off-Highway Equipment Technology </a:t>
            </a:r>
            <a:r>
              <a:rPr lang="en-CA" sz="2000" dirty="0" smtClean="0">
                <a:latin typeface="Tahoma" charset="0"/>
                <a:ea typeface="+mn-ea"/>
                <a:cs typeface="Tahoma" charset="0"/>
              </a:rPr>
              <a:t>Workshop</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Special events, workshops, training seminars</a:t>
            </a:r>
          </a:p>
        </p:txBody>
      </p:sp>
      <p:sp>
        <p:nvSpPr>
          <p:cNvPr id="11266" name="Title 1"/>
          <p:cNvSpPr>
            <a:spLocks noGrp="1"/>
          </p:cNvSpPr>
          <p:nvPr>
            <p:ph type="title"/>
          </p:nvPr>
        </p:nvSpPr>
        <p:spPr>
          <a:xfrm>
            <a:off x="457200" y="274638"/>
            <a:ext cx="8534400" cy="1143000"/>
          </a:xfrm>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NRC-IRAP NMA: </a:t>
            </a:r>
            <a:br>
              <a:rPr lang="en-CA" sz="2800" dirty="0" smtClean="0">
                <a:solidFill>
                  <a:schemeClr val="tx1"/>
                </a:solidFill>
                <a:latin typeface="Tahoma" charset="0"/>
                <a:ea typeface="+mj-ea"/>
                <a:cs typeface="Tahoma" charset="0"/>
              </a:rPr>
            </a:br>
            <a:r>
              <a:rPr lang="en-CA" sz="2000" dirty="0" smtClean="0">
                <a:solidFill>
                  <a:schemeClr val="tx1"/>
                </a:solidFill>
                <a:latin typeface="Tahoma" charset="0"/>
                <a:ea typeface="+mj-ea"/>
                <a:cs typeface="Tahoma" charset="0"/>
              </a:rPr>
              <a:t>Sustainable Infrastructure &amp; Transportation</a:t>
            </a:r>
            <a:endParaRPr lang="en-CA" sz="2000" dirty="0">
              <a:solidFill>
                <a:schemeClr val="tx1"/>
              </a:solidFill>
              <a:latin typeface="Tahoma" charset="0"/>
              <a:ea typeface="+mj-ea"/>
              <a:cs typeface="Tahoma" charset="0"/>
            </a:endParaRPr>
          </a:p>
        </p:txBody>
      </p:sp>
      <p:sp>
        <p:nvSpPr>
          <p:cNvPr id="5529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1800" y="4495800"/>
            <a:ext cx="1675562" cy="1393200"/>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4175209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62000" y="1447800"/>
            <a:ext cx="8153400" cy="4572000"/>
          </a:xfrm>
        </p:spPr>
        <p:txBody>
          <a:bodyPr>
            <a:normAutofit/>
          </a:bodyPr>
          <a:lstStyle/>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Over 600 event, workshop, and training seminar attendees from industry, government, and the College</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Increased exposure and awareness of technologies, RRC capabilities and ability to support local industry</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Enhanced and more defined industry network</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Increased operational skills, experiences, and resources for College faculty and staff to serve SMEs</a:t>
            </a:r>
          </a:p>
          <a:p>
            <a:pPr marL="109728" indent="0" eaLnBrk="1" fontAlgn="auto" hangingPunct="1">
              <a:spcBef>
                <a:spcPts val="1200"/>
              </a:spcBef>
              <a:spcAft>
                <a:spcPts val="0"/>
              </a:spcAft>
              <a:buClr>
                <a:schemeClr val="accent2"/>
              </a:buClr>
              <a:buNone/>
              <a:defRPr/>
            </a:pPr>
            <a:endParaRPr lang="en-CA" sz="2600" dirty="0" smtClean="0">
              <a:latin typeface="Tahoma" charset="0"/>
              <a:ea typeface="+mn-ea"/>
              <a:cs typeface="Tahoma" charset="0"/>
            </a:endParaRPr>
          </a:p>
        </p:txBody>
      </p:sp>
      <p:sp>
        <p:nvSpPr>
          <p:cNvPr id="11266" name="Title 1"/>
          <p:cNvSpPr>
            <a:spLocks noGrp="1"/>
          </p:cNvSpPr>
          <p:nvPr>
            <p:ph type="title"/>
          </p:nvPr>
        </p:nvSpPr>
        <p:spPr>
          <a:xfrm>
            <a:off x="457200" y="274638"/>
            <a:ext cx="8534400" cy="1143000"/>
          </a:xfrm>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NRC-IRAP NMA: </a:t>
            </a:r>
            <a:r>
              <a:rPr lang="en-CA" sz="2400" dirty="0" smtClean="0">
                <a:solidFill>
                  <a:schemeClr val="tx1"/>
                </a:solidFill>
                <a:latin typeface="Tahoma" charset="0"/>
                <a:ea typeface="+mj-ea"/>
                <a:cs typeface="Tahoma" charset="0"/>
              </a:rPr>
              <a:t>Results and Impacts</a:t>
            </a:r>
            <a:endParaRPr lang="en-CA" sz="2400" dirty="0">
              <a:solidFill>
                <a:schemeClr val="tx1"/>
              </a:solidFill>
              <a:latin typeface="Tahoma" charset="0"/>
              <a:ea typeface="+mj-ea"/>
              <a:cs typeface="Tahoma" charset="0"/>
            </a:endParaRPr>
          </a:p>
        </p:txBody>
      </p:sp>
      <p:sp>
        <p:nvSpPr>
          <p:cNvPr id="5529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2" name="Picture 1"/>
          <p:cNvPicPr>
            <a:picLocks noChangeAspect="1"/>
          </p:cNvPicPr>
          <p:nvPr/>
        </p:nvPicPr>
        <p:blipFill>
          <a:blip r:embed="rId3"/>
          <a:stretch>
            <a:fillRect/>
          </a:stretch>
        </p:blipFill>
        <p:spPr>
          <a:xfrm>
            <a:off x="914400" y="4419600"/>
            <a:ext cx="1524000" cy="1143000"/>
          </a:xfrm>
          <a:prstGeom prst="rect">
            <a:avLst/>
          </a:prstGeom>
        </p:spPr>
      </p:pic>
      <p:pic>
        <p:nvPicPr>
          <p:cNvPr id="3" name="Picture 2"/>
          <p:cNvPicPr>
            <a:picLocks noChangeAspect="1"/>
          </p:cNvPicPr>
          <p:nvPr/>
        </p:nvPicPr>
        <p:blipFill>
          <a:blip r:embed="rId4"/>
          <a:stretch>
            <a:fillRect/>
          </a:stretch>
        </p:blipFill>
        <p:spPr>
          <a:xfrm>
            <a:off x="2819400" y="4419600"/>
            <a:ext cx="1524000" cy="1143000"/>
          </a:xfrm>
          <a:prstGeom prst="rect">
            <a:avLst/>
          </a:prstGeom>
        </p:spPr>
      </p:pic>
      <p:pic>
        <p:nvPicPr>
          <p:cNvPr id="4" name="Picture 3"/>
          <p:cNvPicPr>
            <a:picLocks noChangeAspect="1"/>
          </p:cNvPicPr>
          <p:nvPr/>
        </p:nvPicPr>
        <p:blipFill>
          <a:blip r:embed="rId5"/>
          <a:stretch>
            <a:fillRect/>
          </a:stretch>
        </p:blipFill>
        <p:spPr>
          <a:xfrm>
            <a:off x="4682069" y="4419600"/>
            <a:ext cx="1520065" cy="1144800"/>
          </a:xfrm>
          <a:prstGeom prst="rect">
            <a:avLst/>
          </a:prstGeom>
        </p:spPr>
      </p:pic>
      <p:pic>
        <p:nvPicPr>
          <p:cNvPr id="6" name="Picture 5"/>
          <p:cNvPicPr>
            <a:picLocks noChangeAspect="1"/>
          </p:cNvPicPr>
          <p:nvPr/>
        </p:nvPicPr>
        <p:blipFill>
          <a:blip r:embed="rId6"/>
          <a:stretch>
            <a:fillRect/>
          </a:stretch>
        </p:blipFill>
        <p:spPr>
          <a:xfrm>
            <a:off x="6553200" y="4419600"/>
            <a:ext cx="1801773" cy="1143000"/>
          </a:xfrm>
          <a:prstGeom prst="rect">
            <a:avLst/>
          </a:prstGeom>
        </p:spPr>
      </p:pic>
    </p:spTree>
    <p:extLst>
      <p:ext uri="{BB962C8B-B14F-4D97-AF65-F5344CB8AC3E}">
        <p14:creationId xmlns:p14="http://schemas.microsoft.com/office/powerpoint/2010/main" val="2922921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533400" y="1371600"/>
            <a:ext cx="8153400" cy="4648200"/>
          </a:xfrm>
        </p:spPr>
        <p:txBody>
          <a:bodyPr>
            <a:normAutofit/>
          </a:bodyPr>
          <a:lstStyle/>
          <a:p>
            <a:pPr marL="365760" indent="-256032" eaLnBrk="1" fontAlgn="auto" hangingPunct="1">
              <a:spcBef>
                <a:spcPts val="600"/>
              </a:spcBef>
              <a:spcAft>
                <a:spcPts val="0"/>
              </a:spcAft>
              <a:buClr>
                <a:schemeClr val="accent2"/>
              </a:buClr>
              <a:buFont typeface="Wingdings 3"/>
              <a:buChar char=""/>
              <a:defRPr/>
            </a:pPr>
            <a:r>
              <a:rPr lang="en-CA" sz="2000" dirty="0" smtClean="0">
                <a:latin typeface="Tahoma" charset="0"/>
                <a:ea typeface="+mn-ea"/>
                <a:cs typeface="Tahoma" charset="0"/>
              </a:rPr>
              <a:t>NSERC-CCI: $2.3 million to establish and support SITRG</a:t>
            </a:r>
          </a:p>
          <a:p>
            <a:pPr marL="621792" lvl="1" indent="-285750" eaLnBrk="1" fontAlgn="auto" hangingPunct="1">
              <a:spcBef>
                <a:spcPts val="600"/>
              </a:spcBef>
              <a:spcAft>
                <a:spcPts val="0"/>
              </a:spcAft>
              <a:buClr>
                <a:schemeClr val="accent2"/>
              </a:buClr>
              <a:buFont typeface="Courier New"/>
              <a:buChar char="o"/>
              <a:defRPr/>
            </a:pPr>
            <a:r>
              <a:rPr lang="en-CA" sz="1800" dirty="0">
                <a:latin typeface="Tahoma" charset="0"/>
                <a:ea typeface="+mn-ea"/>
                <a:cs typeface="Tahoma" charset="0"/>
              </a:rPr>
              <a:t>Commercial and </a:t>
            </a:r>
            <a:r>
              <a:rPr lang="en-CA" sz="1800" dirty="0" smtClean="0">
                <a:latin typeface="Tahoma" charset="0"/>
                <a:ea typeface="+mn-ea"/>
                <a:cs typeface="Tahoma" charset="0"/>
              </a:rPr>
              <a:t>industrial </a:t>
            </a:r>
            <a:r>
              <a:rPr lang="en-CA" sz="1800" dirty="0">
                <a:latin typeface="Tahoma" charset="0"/>
                <a:ea typeface="+mn-ea"/>
                <a:cs typeface="Tahoma" charset="0"/>
              </a:rPr>
              <a:t>buildings</a:t>
            </a:r>
          </a:p>
          <a:p>
            <a:pPr marL="365760" indent="-256032" eaLnBrk="1" fontAlgn="auto" hangingPunct="1">
              <a:spcBef>
                <a:spcPts val="600"/>
              </a:spcBef>
              <a:spcAft>
                <a:spcPts val="0"/>
              </a:spcAft>
              <a:buClr>
                <a:schemeClr val="accent2"/>
              </a:buClr>
              <a:buFont typeface="Wingdings 3"/>
              <a:buChar char=""/>
              <a:defRPr/>
            </a:pPr>
            <a:r>
              <a:rPr lang="en-CA" sz="2000" dirty="0">
                <a:latin typeface="Tahoma" charset="0"/>
                <a:ea typeface="+mn-ea"/>
                <a:cs typeface="Tahoma" charset="0"/>
              </a:rPr>
              <a:t>A</a:t>
            </a:r>
            <a:r>
              <a:rPr lang="en-CA" sz="2000" dirty="0" smtClean="0">
                <a:latin typeface="Tahoma" charset="0"/>
                <a:ea typeface="+mn-ea"/>
                <a:cs typeface="Tahoma" charset="0"/>
              </a:rPr>
              <a:t>pplied research to identify or create new or improved approaches for design, construction, renovation and operation</a:t>
            </a:r>
          </a:p>
          <a:p>
            <a:pPr marL="621792" lvl="1" indent="-285750" eaLnBrk="1" fontAlgn="auto" hangingPunct="1">
              <a:spcBef>
                <a:spcPts val="600"/>
              </a:spcBef>
              <a:spcAft>
                <a:spcPts val="0"/>
              </a:spcAft>
              <a:buClr>
                <a:schemeClr val="accent2"/>
              </a:buClr>
              <a:buFont typeface="Courier New"/>
              <a:buChar char="o"/>
              <a:defRPr/>
            </a:pPr>
            <a:r>
              <a:rPr lang="en-CA" sz="1800" dirty="0" smtClean="0">
                <a:latin typeface="Tahoma" charset="0"/>
                <a:ea typeface="+mn-ea"/>
                <a:cs typeface="Tahoma" charset="0"/>
              </a:rPr>
              <a:t>Reduce energy for space heating, cooling, ventilation, hot water, lighting and plug loads</a:t>
            </a:r>
          </a:p>
          <a:p>
            <a:pPr marL="621792" lvl="1" indent="-285750" eaLnBrk="1" fontAlgn="auto" hangingPunct="1">
              <a:spcBef>
                <a:spcPts val="600"/>
              </a:spcBef>
              <a:spcAft>
                <a:spcPts val="0"/>
              </a:spcAft>
              <a:buClr>
                <a:schemeClr val="accent2"/>
              </a:buClr>
              <a:buFont typeface="Courier New"/>
              <a:buChar char="o"/>
              <a:defRPr/>
            </a:pPr>
            <a:r>
              <a:rPr lang="en-CA" sz="1800" dirty="0" smtClean="0">
                <a:latin typeface="Tahoma" charset="0"/>
                <a:ea typeface="+mn-ea"/>
                <a:cs typeface="Tahoma" charset="0"/>
              </a:rPr>
              <a:t>Improve building performance monitoring and limit peak electrical demand</a:t>
            </a:r>
          </a:p>
          <a:p>
            <a:pPr marL="621792" lvl="1" indent="-285750" eaLnBrk="1" fontAlgn="auto" hangingPunct="1">
              <a:spcBef>
                <a:spcPts val="600"/>
              </a:spcBef>
              <a:spcAft>
                <a:spcPts val="0"/>
              </a:spcAft>
              <a:buClr>
                <a:schemeClr val="accent2"/>
              </a:buClr>
              <a:buFont typeface="Courier New"/>
              <a:buChar char="o"/>
              <a:defRPr/>
            </a:pPr>
            <a:r>
              <a:rPr lang="en-CA" sz="1800" dirty="0" smtClean="0">
                <a:latin typeface="Tahoma" charset="0"/>
                <a:ea typeface="+mn-ea"/>
                <a:cs typeface="Tahoma" charset="0"/>
              </a:rPr>
              <a:t>Expand use of renewable energy </a:t>
            </a:r>
          </a:p>
          <a:p>
            <a:pPr marL="621792" lvl="1" indent="-285750" eaLnBrk="1" fontAlgn="auto" hangingPunct="1">
              <a:spcBef>
                <a:spcPts val="600"/>
              </a:spcBef>
              <a:spcAft>
                <a:spcPts val="0"/>
              </a:spcAft>
              <a:buClr>
                <a:schemeClr val="accent2"/>
              </a:buClr>
              <a:buFont typeface="Courier New"/>
              <a:buChar char="o"/>
              <a:defRPr/>
            </a:pPr>
            <a:r>
              <a:rPr lang="en-CA" sz="1800" dirty="0">
                <a:latin typeface="Tahoma" charset="0"/>
                <a:ea typeface="+mn-ea"/>
                <a:cs typeface="Tahoma" charset="0"/>
              </a:rPr>
              <a:t>R</a:t>
            </a:r>
            <a:r>
              <a:rPr lang="en-CA" sz="1800" dirty="0" smtClean="0">
                <a:latin typeface="Tahoma" charset="0"/>
                <a:ea typeface="+mn-ea"/>
                <a:cs typeface="Tahoma" charset="0"/>
              </a:rPr>
              <a:t>educe embodied energy</a:t>
            </a:r>
          </a:p>
          <a:p>
            <a:pPr marL="365760" lvl="1" indent="-256032" eaLnBrk="1" fontAlgn="auto" hangingPunct="1">
              <a:spcBef>
                <a:spcPts val="600"/>
              </a:spcBef>
              <a:spcAft>
                <a:spcPts val="0"/>
              </a:spcAft>
              <a:buClr>
                <a:schemeClr val="accent2"/>
              </a:buClr>
              <a:buSzPct val="68000"/>
              <a:buFont typeface="Wingdings 3"/>
              <a:buChar char=""/>
              <a:defRPr/>
            </a:pPr>
            <a:r>
              <a:rPr lang="en-CA" sz="2000" dirty="0" smtClean="0">
                <a:latin typeface="Tahoma" charset="0"/>
                <a:ea typeface="+mn-ea"/>
                <a:cs typeface="Tahoma" charset="0"/>
              </a:rPr>
              <a:t>Funding for faculty release time, student projects and placements, small equipment, external expertise, and technology transfer</a:t>
            </a:r>
            <a:endParaRPr lang="en-CA" sz="2000" dirty="0">
              <a:latin typeface="Tahoma" charset="0"/>
              <a:ea typeface="+mn-ea"/>
              <a:cs typeface="Tahoma" charset="0"/>
            </a:endParaRPr>
          </a:p>
          <a:p>
            <a:pPr marL="365316" lvl="1" indent="0" eaLnBrk="1" fontAlgn="auto" hangingPunct="1">
              <a:spcBef>
                <a:spcPts val="400"/>
              </a:spcBef>
              <a:spcAft>
                <a:spcPts val="0"/>
              </a:spcAft>
              <a:buClr>
                <a:schemeClr val="accent2"/>
              </a:buClr>
              <a:buNone/>
              <a:defRPr/>
            </a:pPr>
            <a:endParaRPr lang="en-CA" sz="1800" dirty="0" smtClean="0">
              <a:latin typeface="Tahoma" charset="0"/>
              <a:ea typeface="+mn-ea"/>
              <a:cs typeface="Tahoma" charset="0"/>
            </a:endParaRPr>
          </a:p>
        </p:txBody>
      </p:sp>
      <p:sp>
        <p:nvSpPr>
          <p:cNvPr id="11266" name="Title 1"/>
          <p:cNvSpPr>
            <a:spLocks noGrp="1"/>
          </p:cNvSpPr>
          <p:nvPr>
            <p:ph type="title"/>
          </p:nvPr>
        </p:nvSpPr>
        <p:spPr>
          <a:xfrm>
            <a:off x="457200" y="274638"/>
            <a:ext cx="8458200" cy="1143000"/>
          </a:xfrm>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 </a:t>
            </a:r>
            <a:r>
              <a:rPr lang="en-CA" sz="2600" dirty="0" smtClean="0">
                <a:solidFill>
                  <a:schemeClr val="tx1"/>
                </a:solidFill>
                <a:latin typeface="Tahoma" charset="0"/>
                <a:ea typeface="+mj-ea"/>
                <a:cs typeface="Tahoma" charset="0"/>
              </a:rPr>
              <a:t>Improving the Energy Performance of Buildings</a:t>
            </a:r>
            <a:endParaRPr lang="en-CA" sz="2600" dirty="0">
              <a:solidFill>
                <a:schemeClr val="tx1"/>
              </a:solidFill>
              <a:latin typeface="Tahoma" charset="0"/>
              <a:ea typeface="+mj-ea"/>
              <a:cs typeface="Tahoma" charset="0"/>
            </a:endParaRPr>
          </a:p>
        </p:txBody>
      </p:sp>
      <p:sp>
        <p:nvSpPr>
          <p:cNvPr id="5529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24599" y="5674399"/>
            <a:ext cx="2209801" cy="605325"/>
          </a:xfrm>
          <a:prstGeom prst="rect">
            <a:avLst/>
          </a:prstGeom>
        </p:spPr>
      </p:pic>
      <p:pic>
        <p:nvPicPr>
          <p:cNvPr id="7" name="Picture 6" descr="NSERC_C(2).ep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38600" y="5556454"/>
            <a:ext cx="1905000" cy="768146"/>
          </a:xfrm>
          <a:prstGeom prst="rect">
            <a:avLst/>
          </a:prstGeom>
        </p:spPr>
      </p:pic>
    </p:spTree>
    <p:extLst>
      <p:ext uri="{BB962C8B-B14F-4D97-AF65-F5344CB8AC3E}">
        <p14:creationId xmlns:p14="http://schemas.microsoft.com/office/powerpoint/2010/main" val="2479003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62000" y="1295400"/>
            <a:ext cx="8153400" cy="3886200"/>
          </a:xfrm>
        </p:spPr>
        <p:txBody>
          <a:bodyPr>
            <a:normAutofit/>
          </a:bodyPr>
          <a:lstStyle/>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Large commercial/industrial building air leakage testing</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Prototype </a:t>
            </a:r>
            <a:r>
              <a:rPr lang="en-CA" sz="2400" dirty="0">
                <a:latin typeface="Tahoma" charset="0"/>
                <a:ea typeface="+mn-ea"/>
                <a:cs typeface="Tahoma" charset="0"/>
              </a:rPr>
              <a:t>H</a:t>
            </a:r>
            <a:r>
              <a:rPr lang="en-CA" sz="2400" dirty="0" smtClean="0">
                <a:latin typeface="Tahoma" charset="0"/>
                <a:ea typeface="+mn-ea"/>
                <a:cs typeface="Tahoma" charset="0"/>
              </a:rPr>
              <a:t>eat Recovery </a:t>
            </a:r>
            <a:r>
              <a:rPr lang="en-CA" sz="2400" dirty="0">
                <a:latin typeface="Tahoma" charset="0"/>
                <a:ea typeface="+mn-ea"/>
                <a:cs typeface="Tahoma" charset="0"/>
              </a:rPr>
              <a:t>V</a:t>
            </a:r>
            <a:r>
              <a:rPr lang="en-CA" sz="2400" dirty="0" smtClean="0">
                <a:latin typeface="Tahoma" charset="0"/>
                <a:ea typeface="+mn-ea"/>
                <a:cs typeface="Tahoma" charset="0"/>
              </a:rPr>
              <a:t>entilator performance testing</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Investigation of concentrating solar power (troughs)</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Assessment of thermal storage for greenhouses</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Feasibility of micro-wind energy for compressed air storage</a:t>
            </a:r>
          </a:p>
          <a:p>
            <a:pPr marL="365760" indent="-256032" eaLnBrk="1" fontAlgn="auto" hangingPunct="1">
              <a:spcBef>
                <a:spcPts val="1200"/>
              </a:spcBef>
              <a:spcAft>
                <a:spcPts val="0"/>
              </a:spcAft>
              <a:buClr>
                <a:schemeClr val="accent2"/>
              </a:buClr>
              <a:buFont typeface="Wingdings 3"/>
              <a:buChar char=""/>
              <a:defRPr/>
            </a:pPr>
            <a:endParaRPr lang="en-CA" sz="2200" dirty="0" smtClean="0">
              <a:latin typeface="Tahoma" charset="0"/>
              <a:ea typeface="+mn-ea"/>
              <a:cs typeface="Tahoma" charset="0"/>
            </a:endParaRPr>
          </a:p>
        </p:txBody>
      </p:sp>
      <p:sp>
        <p:nvSpPr>
          <p:cNvPr id="11266" name="Title 1"/>
          <p:cNvSpPr>
            <a:spLocks noGrp="1"/>
          </p:cNvSpPr>
          <p:nvPr>
            <p:ph type="title"/>
          </p:nvPr>
        </p:nvSpPr>
        <p:spPr>
          <a:xfrm>
            <a:off x="457200" y="274638"/>
            <a:ext cx="8458200" cy="1143000"/>
          </a:xfrm>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Current </a:t>
            </a:r>
            <a:r>
              <a:rPr lang="en-CA" sz="2600" dirty="0" smtClean="0">
                <a:solidFill>
                  <a:schemeClr val="tx1"/>
                </a:solidFill>
                <a:latin typeface="Tahoma" charset="0"/>
                <a:ea typeface="+mj-ea"/>
                <a:cs typeface="Tahoma" charset="0"/>
              </a:rPr>
              <a:t>SITRG Projects</a:t>
            </a:r>
            <a:endParaRPr lang="en-CA" sz="2600" dirty="0">
              <a:solidFill>
                <a:schemeClr val="tx1"/>
              </a:solidFill>
              <a:latin typeface="Tahoma" charset="0"/>
              <a:ea typeface="+mj-ea"/>
              <a:cs typeface="Tahoma" charset="0"/>
            </a:endParaRPr>
          </a:p>
        </p:txBody>
      </p:sp>
      <p:sp>
        <p:nvSpPr>
          <p:cNvPr id="5529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44131" y="4107214"/>
            <a:ext cx="2671269" cy="1607786"/>
          </a:xfrm>
          <a:prstGeom prst="rect">
            <a:avLst/>
          </a:prstGeom>
        </p:spPr>
      </p:pic>
      <p:pic>
        <p:nvPicPr>
          <p:cNvPr id="8" name="Picture 7" descr="Pictures of the Solar Trough Project 00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91000" y="4107214"/>
            <a:ext cx="1828800" cy="13716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313458" y="4107214"/>
            <a:ext cx="1572742" cy="1377986"/>
          </a:xfrm>
          <a:prstGeom prst="rect">
            <a:avLst/>
          </a:prstGeom>
          <a:ln>
            <a:noFill/>
          </a:ln>
          <a:effectLst>
            <a:outerShdw blurRad="292100" dist="139700" dir="2700000" algn="tl" rotWithShape="0">
              <a:srgbClr val="333333">
                <a:alpha val="65000"/>
              </a:srgbClr>
            </a:outerShdw>
          </a:effectLst>
        </p:spPr>
      </p:pic>
      <p:pic>
        <p:nvPicPr>
          <p:cNvPr id="10" name="Picture 9" descr="photo #9.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377175" y="4225308"/>
            <a:ext cx="1836450" cy="13715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9059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533400" y="1295400"/>
            <a:ext cx="8077200" cy="4114800"/>
          </a:xfrm>
        </p:spPr>
        <p:txBody>
          <a:bodyPr>
            <a:normAutofit/>
          </a:bodyPr>
          <a:lstStyle/>
          <a:p>
            <a:pPr eaLnBrk="1" hangingPunct="1">
              <a:spcBef>
                <a:spcPts val="600"/>
              </a:spcBef>
              <a:buClr>
                <a:schemeClr val="accent2"/>
              </a:buClr>
            </a:pPr>
            <a:r>
              <a:rPr lang="en-CA" sz="1700" dirty="0" smtClean="0">
                <a:latin typeface="Tahoma" pitchFamily="34" charset="0"/>
                <a:ea typeface="ＭＳ Ｐゴシック" pitchFamily="34" charset="-128"/>
                <a:cs typeface="Tahoma" pitchFamily="34" charset="0"/>
              </a:rPr>
              <a:t>Evolved from NSERC LAMP pilot project</a:t>
            </a:r>
          </a:p>
          <a:p>
            <a:pPr eaLnBrk="1" hangingPunct="1">
              <a:spcBef>
                <a:spcPts val="600"/>
              </a:spcBef>
              <a:buClr>
                <a:schemeClr val="accent2"/>
              </a:buClr>
            </a:pPr>
            <a:r>
              <a:rPr lang="en-CA" sz="1700" dirty="0" smtClean="0">
                <a:latin typeface="Tahoma" pitchFamily="34" charset="0"/>
                <a:ea typeface="ＭＳ Ｐゴシック" pitchFamily="34" charset="-128"/>
                <a:cs typeface="Tahoma" pitchFamily="34" charset="0"/>
              </a:rPr>
              <a:t>Engine/transmission system design/integration for US EPA 2007</a:t>
            </a:r>
          </a:p>
          <a:p>
            <a:pPr eaLnBrk="1" hangingPunct="1">
              <a:spcBef>
                <a:spcPts val="600"/>
              </a:spcBef>
              <a:buClr>
                <a:schemeClr val="accent2"/>
              </a:buClr>
            </a:pPr>
            <a:r>
              <a:rPr lang="en-CA" sz="1700" dirty="0" smtClean="0">
                <a:latin typeface="Tahoma" pitchFamily="34" charset="0"/>
                <a:ea typeface="ＭＳ Ｐゴシック" pitchFamily="34" charset="-128"/>
                <a:cs typeface="Tahoma" pitchFamily="34" charset="0"/>
              </a:rPr>
              <a:t>Five students, three instructors: three students since hired by MCI</a:t>
            </a:r>
          </a:p>
          <a:p>
            <a:pPr eaLnBrk="1" hangingPunct="1">
              <a:spcBef>
                <a:spcPts val="600"/>
              </a:spcBef>
              <a:buClr>
                <a:schemeClr val="accent2"/>
              </a:buClr>
            </a:pPr>
            <a:r>
              <a:rPr lang="en-CA" sz="1700" dirty="0" smtClean="0">
                <a:latin typeface="Tahoma" pitchFamily="34" charset="0"/>
                <a:ea typeface="ＭＳ Ｐゴシック" pitchFamily="34" charset="-128"/>
                <a:cs typeface="Tahoma" pitchFamily="34" charset="0"/>
              </a:rPr>
              <a:t>Six months from idea to prototype (including US legal approval)</a:t>
            </a:r>
          </a:p>
          <a:p>
            <a:pPr eaLnBrk="1" hangingPunct="1">
              <a:spcBef>
                <a:spcPts val="600"/>
              </a:spcBef>
              <a:buClr>
                <a:schemeClr val="accent2"/>
              </a:buClr>
            </a:pPr>
            <a:r>
              <a:rPr lang="en-CA" sz="1700" dirty="0" smtClean="0">
                <a:latin typeface="Tahoma" pitchFamily="34" charset="0"/>
                <a:ea typeface="ＭＳ Ｐゴシック" pitchFamily="34" charset="-128"/>
                <a:cs typeface="Tahoma" pitchFamily="34" charset="0"/>
              </a:rPr>
              <a:t>Met/exceeded all test requirements of all prototypes</a:t>
            </a:r>
          </a:p>
          <a:p>
            <a:pPr eaLnBrk="1" hangingPunct="1">
              <a:spcBef>
                <a:spcPts val="600"/>
              </a:spcBef>
              <a:buClr>
                <a:schemeClr val="accent2"/>
              </a:buClr>
            </a:pPr>
            <a:r>
              <a:rPr lang="en-CA" altLang="en-US" sz="1700" b="1" i="1" dirty="0" smtClean="0">
                <a:solidFill>
                  <a:schemeClr val="tx2"/>
                </a:solidFill>
                <a:latin typeface="Tahoma" pitchFamily="34" charset="0"/>
                <a:ea typeface="ＭＳ Ｐゴシック" pitchFamily="34" charset="-128"/>
                <a:cs typeface="Tahoma" pitchFamily="34" charset="0"/>
              </a:rPr>
              <a:t>“</a:t>
            </a:r>
            <a:r>
              <a:rPr lang="en-CA" sz="1700" b="1" i="1" dirty="0" smtClean="0">
                <a:solidFill>
                  <a:schemeClr val="tx2"/>
                </a:solidFill>
                <a:latin typeface="Tahoma" pitchFamily="34" charset="0"/>
                <a:ea typeface="ＭＳ Ｐゴシック" pitchFamily="34" charset="-128"/>
                <a:cs typeface="Tahoma" pitchFamily="34" charset="0"/>
              </a:rPr>
              <a:t>The nature of the outcome is a new model that sells.</a:t>
            </a:r>
            <a:r>
              <a:rPr lang="en-CA" altLang="en-US" sz="1700" b="1" i="1" dirty="0" smtClean="0">
                <a:solidFill>
                  <a:schemeClr val="tx2"/>
                </a:solidFill>
                <a:latin typeface="Tahoma" pitchFamily="34" charset="0"/>
                <a:ea typeface="ＭＳ Ｐゴシック" pitchFamily="34" charset="-128"/>
                <a:cs typeface="Tahoma" pitchFamily="34" charset="0"/>
              </a:rPr>
              <a:t>”</a:t>
            </a:r>
            <a:r>
              <a:rPr lang="en-CA" altLang="ja-JP" sz="1700" b="1" dirty="0" smtClean="0">
                <a:solidFill>
                  <a:schemeClr val="tx2"/>
                </a:solidFill>
                <a:latin typeface="Tahoma" pitchFamily="34" charset="0"/>
                <a:ea typeface="ＭＳ Ｐゴシック" pitchFamily="34" charset="-128"/>
                <a:cs typeface="Tahoma" pitchFamily="34" charset="0"/>
              </a:rPr>
              <a:t> </a:t>
            </a:r>
            <a:r>
              <a:rPr lang="en-CA" altLang="ja-JP" sz="1700" dirty="0" smtClean="0">
                <a:solidFill>
                  <a:schemeClr val="tx2"/>
                </a:solidFill>
                <a:latin typeface="Tahoma" pitchFamily="34" charset="0"/>
                <a:ea typeface="ＭＳ Ｐゴシック" pitchFamily="34" charset="-128"/>
                <a:cs typeface="Tahoma" pitchFamily="34" charset="0"/>
              </a:rPr>
              <a:t>   </a:t>
            </a:r>
            <a:br>
              <a:rPr lang="en-CA" altLang="ja-JP" sz="1700" dirty="0" smtClean="0">
                <a:solidFill>
                  <a:schemeClr val="tx2"/>
                </a:solidFill>
                <a:latin typeface="Tahoma" pitchFamily="34" charset="0"/>
                <a:ea typeface="ＭＳ Ｐゴシック" pitchFamily="34" charset="-128"/>
                <a:cs typeface="Tahoma" pitchFamily="34" charset="0"/>
              </a:rPr>
            </a:br>
            <a:r>
              <a:rPr lang="en-CA" altLang="ja-JP" sz="1000" dirty="0" smtClean="0">
                <a:solidFill>
                  <a:schemeClr val="tx2"/>
                </a:solidFill>
                <a:latin typeface="Tahoma" pitchFamily="34" charset="0"/>
                <a:ea typeface="ＭＳ Ｐゴシック" pitchFamily="34" charset="-128"/>
                <a:cs typeface="Tahoma" pitchFamily="34" charset="0"/>
              </a:rPr>
              <a:t>Interview with Jim MacDonald, Director of Engineering by Marcel D. </a:t>
            </a:r>
            <a:r>
              <a:rPr lang="en-CA" altLang="ja-JP" sz="1000" dirty="0" err="1" smtClean="0">
                <a:solidFill>
                  <a:schemeClr val="tx2"/>
                </a:solidFill>
                <a:latin typeface="Tahoma" pitchFamily="34" charset="0"/>
                <a:ea typeface="ＭＳ Ｐゴシック" pitchFamily="34" charset="-128"/>
                <a:cs typeface="Tahoma" pitchFamily="34" charset="0"/>
              </a:rPr>
              <a:t>Mongeon</a:t>
            </a:r>
            <a:r>
              <a:rPr lang="en-CA" altLang="ja-JP" sz="1000" dirty="0" smtClean="0">
                <a:solidFill>
                  <a:schemeClr val="tx2"/>
                </a:solidFill>
                <a:latin typeface="Tahoma" pitchFamily="34" charset="0"/>
                <a:ea typeface="ＭＳ Ｐゴシック" pitchFamily="34" charset="-128"/>
                <a:cs typeface="Tahoma" pitchFamily="34" charset="0"/>
              </a:rPr>
              <a:t>, </a:t>
            </a:r>
            <a:r>
              <a:rPr lang="en-CA" altLang="ja-JP" sz="1000" dirty="0" err="1" smtClean="0">
                <a:solidFill>
                  <a:schemeClr val="tx2"/>
                </a:solidFill>
                <a:latin typeface="Tahoma" pitchFamily="34" charset="0"/>
                <a:ea typeface="ＭＳ Ｐゴシック" pitchFamily="34" charset="-128"/>
                <a:cs typeface="Tahoma" pitchFamily="34" charset="0"/>
              </a:rPr>
              <a:t>Mongeon</a:t>
            </a:r>
            <a:r>
              <a:rPr lang="en-CA" altLang="ja-JP" sz="1000" dirty="0" smtClean="0">
                <a:solidFill>
                  <a:schemeClr val="tx2"/>
                </a:solidFill>
                <a:latin typeface="Tahoma" pitchFamily="34" charset="0"/>
                <a:ea typeface="ＭＳ Ｐゴシック" pitchFamily="34" charset="-128"/>
                <a:cs typeface="Tahoma" pitchFamily="34" charset="0"/>
              </a:rPr>
              <a:t> Consulting Inc.</a:t>
            </a:r>
          </a:p>
          <a:p>
            <a:pPr eaLnBrk="1" hangingPunct="1">
              <a:spcBef>
                <a:spcPts val="600"/>
              </a:spcBef>
              <a:buClr>
                <a:schemeClr val="accent2"/>
              </a:buClr>
            </a:pPr>
            <a:r>
              <a:rPr lang="en-CA" sz="1700" dirty="0" smtClean="0">
                <a:latin typeface="Tahoma" pitchFamily="34" charset="0"/>
                <a:ea typeface="ＭＳ Ｐゴシック" pitchFamily="34" charset="-128"/>
                <a:cs typeface="Tahoma" pitchFamily="34" charset="0"/>
              </a:rPr>
              <a:t>Results incorporated in ~20% product sold (~400 units p.a.)</a:t>
            </a:r>
          </a:p>
          <a:p>
            <a:pPr eaLnBrk="1" hangingPunct="1">
              <a:spcBef>
                <a:spcPts val="600"/>
              </a:spcBef>
              <a:buClr>
                <a:schemeClr val="accent2"/>
              </a:buClr>
            </a:pPr>
            <a:r>
              <a:rPr lang="en-CA" sz="1700" dirty="0" smtClean="0">
                <a:latin typeface="Tahoma" pitchFamily="34" charset="0"/>
                <a:ea typeface="ＭＳ Ｐゴシック" pitchFamily="34" charset="-128"/>
                <a:cs typeface="Tahoma" pitchFamily="34" charset="0"/>
              </a:rPr>
              <a:t>Referenced in 2007 Federal Budget </a:t>
            </a:r>
            <a:r>
              <a:rPr lang="en-US" sz="700" b="1" dirty="0" smtClean="0">
                <a:latin typeface="Tahoma" pitchFamily="34" charset="0"/>
                <a:ea typeface="ＭＳ Ｐゴシック" pitchFamily="34" charset="-128"/>
                <a:cs typeface="Tahoma" pitchFamily="34" charset="0"/>
                <a:hlinkClick r:id="rId3"/>
              </a:rPr>
              <a:t>http://</a:t>
            </a:r>
            <a:r>
              <a:rPr lang="en-US" sz="700" b="1" dirty="0" smtClean="0">
                <a:solidFill>
                  <a:srgbClr val="0070C0"/>
                </a:solidFill>
                <a:latin typeface="Tahoma" pitchFamily="34" charset="0"/>
                <a:ea typeface="ＭＳ Ｐゴシック" pitchFamily="34" charset="-128"/>
                <a:cs typeface="Tahoma" pitchFamily="34" charset="0"/>
                <a:hlinkClick r:id="rId3"/>
              </a:rPr>
              <a:t>www.budget.gc.ca/2007/bp/bpc5de.html#innovation</a:t>
            </a:r>
            <a:endParaRPr lang="en-CA" sz="700" b="1" dirty="0" smtClean="0">
              <a:latin typeface="Tahoma" pitchFamily="34" charset="0"/>
              <a:ea typeface="ＭＳ Ｐゴシック" pitchFamily="34" charset="-128"/>
              <a:cs typeface="Tahoma" pitchFamily="34" charset="0"/>
            </a:endParaRPr>
          </a:p>
          <a:p>
            <a:pPr eaLnBrk="1" hangingPunct="1">
              <a:spcBef>
                <a:spcPts val="600"/>
              </a:spcBef>
              <a:buClr>
                <a:schemeClr val="accent2"/>
              </a:buClr>
            </a:pPr>
            <a:r>
              <a:rPr lang="en-CA" sz="1700" dirty="0" smtClean="0">
                <a:latin typeface="Tahoma" pitchFamily="34" charset="0"/>
                <a:ea typeface="ＭＳ Ｐゴシック" pitchFamily="34" charset="-128"/>
                <a:cs typeface="Tahoma" pitchFamily="34" charset="0"/>
              </a:rPr>
              <a:t>Four subsequent projects, including US EPA 2010 prototype</a:t>
            </a:r>
          </a:p>
          <a:p>
            <a:pPr eaLnBrk="1" hangingPunct="1">
              <a:spcBef>
                <a:spcPts val="600"/>
              </a:spcBef>
              <a:buClr>
                <a:schemeClr val="accent2"/>
              </a:buClr>
            </a:pPr>
            <a:r>
              <a:rPr lang="en-CA" sz="1700" dirty="0" smtClean="0">
                <a:latin typeface="Tahoma" pitchFamily="34" charset="0"/>
                <a:ea typeface="ＭＳ Ｐゴシック" pitchFamily="34" charset="-128"/>
                <a:cs typeface="Tahoma" pitchFamily="34" charset="0"/>
              </a:rPr>
              <a:t>Subject of positive column about RRC-MCI relationship/mutual benefits by Martin Cash, Business Columnist, Winnipeg Free Press </a:t>
            </a:r>
            <a:r>
              <a:rPr lang="en-CA" sz="900" b="1" dirty="0" smtClean="0">
                <a:solidFill>
                  <a:schemeClr val="tx2"/>
                </a:solidFill>
                <a:latin typeface="Tahoma" pitchFamily="34" charset="0"/>
                <a:ea typeface="ＭＳ Ｐゴシック" pitchFamily="34" charset="-128"/>
                <a:cs typeface="Tahoma" pitchFamily="34" charset="0"/>
                <a:hlinkClick r:id="rId4"/>
              </a:rPr>
              <a:t>http://www.winnipegfreepress.com/business/rrcs-savvy-fuels-green-buses-110901159.html</a:t>
            </a:r>
            <a:r>
              <a:rPr lang="en-CA" sz="900" b="1" dirty="0" smtClean="0">
                <a:solidFill>
                  <a:schemeClr val="tx2"/>
                </a:solidFill>
                <a:latin typeface="Tahoma" pitchFamily="34" charset="0"/>
                <a:ea typeface="ＭＳ Ｐゴシック" pitchFamily="34" charset="-128"/>
                <a:cs typeface="Tahoma" pitchFamily="34" charset="0"/>
              </a:rPr>
              <a:t> </a:t>
            </a:r>
          </a:p>
          <a:p>
            <a:pPr eaLnBrk="1" hangingPunct="1">
              <a:lnSpc>
                <a:spcPct val="80000"/>
              </a:lnSpc>
            </a:pPr>
            <a:endParaRPr lang="en-CA" sz="2300" dirty="0" smtClean="0">
              <a:latin typeface="Arial" pitchFamily="34" charset="0"/>
              <a:ea typeface="ＭＳ Ｐゴシック" pitchFamily="34" charset="-128"/>
            </a:endParaRPr>
          </a:p>
          <a:p>
            <a:pPr eaLnBrk="1" hangingPunct="1">
              <a:lnSpc>
                <a:spcPct val="80000"/>
              </a:lnSpc>
            </a:pPr>
            <a:endParaRPr lang="en-CA" sz="2300" dirty="0" smtClean="0">
              <a:latin typeface="Arial" pitchFamily="34" charset="0"/>
              <a:ea typeface="ＭＳ Ｐゴシック" pitchFamily="34" charset="-128"/>
            </a:endParaRPr>
          </a:p>
        </p:txBody>
      </p:sp>
      <p:sp>
        <p:nvSpPr>
          <p:cNvPr id="18434" name="Title 1"/>
          <p:cNvSpPr>
            <a:spLocks noGrp="1"/>
          </p:cNvSpPr>
          <p:nvPr>
            <p:ph type="title"/>
          </p:nvPr>
        </p:nvSpPr>
        <p:spPr/>
        <p:txBody>
          <a:bodyPr/>
          <a:lstStyle/>
          <a:p>
            <a:pPr eaLnBrk="1" fontAlgn="auto" hangingPunct="1">
              <a:spcAft>
                <a:spcPts val="0"/>
              </a:spcAft>
              <a:defRPr/>
            </a:pPr>
            <a:r>
              <a:rPr lang="en-CA" sz="2800" dirty="0">
                <a:solidFill>
                  <a:schemeClr val="tx1"/>
                </a:solidFill>
                <a:latin typeface="Tahoma" charset="0"/>
                <a:ea typeface="+mj-ea"/>
                <a:cs typeface="Tahoma" charset="0"/>
              </a:rPr>
              <a:t>Case: Motor Coach Industries</a:t>
            </a:r>
          </a:p>
        </p:txBody>
      </p:sp>
      <p:pic>
        <p:nvPicPr>
          <p:cNvPr id="18436"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477000" y="4953000"/>
            <a:ext cx="2276475"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636"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295400"/>
            <a:ext cx="7848600" cy="5334000"/>
          </a:xfrm>
        </p:spPr>
        <p:txBody>
          <a:bodyPr>
            <a:normAutofit/>
          </a:bodyPr>
          <a:lstStyle/>
          <a:p>
            <a:pPr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NSERC College and Community Innovation Program</a:t>
            </a:r>
          </a:p>
          <a:p>
            <a:pPr lvl="1" eaLnBrk="1" hangingPunct="1">
              <a:spcBef>
                <a:spcPts val="600"/>
              </a:spcBef>
              <a:buClr>
                <a:schemeClr val="accent2"/>
              </a:buClr>
            </a:pPr>
            <a:r>
              <a:rPr lang="en-CA" sz="1800" dirty="0" smtClean="0">
                <a:latin typeface="Tahoma" pitchFamily="34" charset="0"/>
                <a:ea typeface="ＭＳ Ｐゴシック" pitchFamily="34" charset="-128"/>
                <a:cs typeface="Tahoma" pitchFamily="34" charset="0"/>
              </a:rPr>
              <a:t>Innovation Enhancement</a:t>
            </a:r>
          </a:p>
          <a:p>
            <a:pPr lvl="1" eaLnBrk="1" hangingPunct="1">
              <a:spcBef>
                <a:spcPts val="600"/>
              </a:spcBef>
              <a:buClr>
                <a:schemeClr val="accent2"/>
              </a:buClr>
            </a:pPr>
            <a:r>
              <a:rPr lang="en-CA" sz="1800" dirty="0" smtClean="0">
                <a:latin typeface="Tahoma" pitchFamily="34" charset="0"/>
                <a:ea typeface="ＭＳ Ｐゴシック" pitchFamily="34" charset="-128"/>
                <a:cs typeface="Tahoma" pitchFamily="34" charset="0"/>
              </a:rPr>
              <a:t>Applied Research &amp; Development (~ Engage)</a:t>
            </a:r>
          </a:p>
          <a:p>
            <a:pPr lvl="1" eaLnBrk="1" hangingPunct="1">
              <a:spcBef>
                <a:spcPts val="600"/>
              </a:spcBef>
              <a:buClr>
                <a:schemeClr val="accent2"/>
              </a:buClr>
            </a:pPr>
            <a:r>
              <a:rPr lang="en-CA" sz="1800" dirty="0" smtClean="0">
                <a:latin typeface="Tahoma" pitchFamily="34" charset="0"/>
                <a:ea typeface="ＭＳ Ｐゴシック" pitchFamily="34" charset="-128"/>
                <a:cs typeface="Tahoma" pitchFamily="34" charset="0"/>
              </a:rPr>
              <a:t>Applied Research Tools and Instruments (one-time)</a:t>
            </a:r>
          </a:p>
          <a:p>
            <a:pPr lvl="1" eaLnBrk="1" hangingPunct="1">
              <a:spcBef>
                <a:spcPts val="600"/>
              </a:spcBef>
              <a:buClr>
                <a:schemeClr val="accent2"/>
              </a:buClr>
            </a:pPr>
            <a:r>
              <a:rPr lang="en-CA" sz="1800" dirty="0" smtClean="0">
                <a:latin typeface="Tahoma" pitchFamily="34" charset="0"/>
                <a:ea typeface="ＭＳ Ｐゴシック" pitchFamily="34" charset="-128"/>
                <a:cs typeface="Tahoma" pitchFamily="34" charset="0"/>
              </a:rPr>
              <a:t>Technology Access Centre (Pilot)</a:t>
            </a:r>
          </a:p>
          <a:p>
            <a:pPr lvl="1" eaLnBrk="1" hangingPunct="1">
              <a:spcBef>
                <a:spcPts val="600"/>
              </a:spcBef>
              <a:buClr>
                <a:schemeClr val="accent2"/>
              </a:buClr>
            </a:pPr>
            <a:r>
              <a:rPr lang="en-CA" sz="1800" dirty="0" smtClean="0">
                <a:latin typeface="Tahoma" pitchFamily="34" charset="0"/>
                <a:ea typeface="ＭＳ Ｐゴシック" pitchFamily="34" charset="-128"/>
                <a:cs typeface="Tahoma" pitchFamily="34" charset="0"/>
              </a:rPr>
              <a:t>Industrial Research Chairs for Colleges (as of 2011 10 04)</a:t>
            </a:r>
          </a:p>
          <a:p>
            <a:pPr lvl="1" eaLnBrk="1" hangingPunct="1">
              <a:spcBef>
                <a:spcPts val="600"/>
              </a:spcBef>
              <a:buClr>
                <a:schemeClr val="accent2"/>
              </a:buClr>
            </a:pPr>
            <a:r>
              <a:rPr lang="en-CA" sz="1800" dirty="0" smtClean="0">
                <a:latin typeface="Tahoma" pitchFamily="34" charset="0"/>
                <a:ea typeface="ＭＳ Ｐゴシック" pitchFamily="34" charset="-128"/>
                <a:cs typeface="Tahoma" pitchFamily="34" charset="0"/>
              </a:rPr>
              <a:t>College-University Idea-to-Innovation (as of 2011 11 15)</a:t>
            </a:r>
          </a:p>
          <a:p>
            <a:pPr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National Research Council</a:t>
            </a:r>
          </a:p>
          <a:p>
            <a:pPr lvl="1" eaLnBrk="1" hangingPunct="1">
              <a:spcBef>
                <a:spcPts val="600"/>
              </a:spcBef>
              <a:buClr>
                <a:schemeClr val="accent2"/>
              </a:buClr>
            </a:pPr>
            <a:r>
              <a:rPr lang="en-CA" sz="1600" dirty="0" smtClean="0">
                <a:latin typeface="Tahoma" pitchFamily="34" charset="0"/>
                <a:ea typeface="ＭＳ Ｐゴシック" pitchFamily="34" charset="-128"/>
                <a:cs typeface="Tahoma" pitchFamily="34" charset="0"/>
              </a:rPr>
              <a:t>National laboratories</a:t>
            </a:r>
          </a:p>
          <a:p>
            <a:pPr lvl="1" eaLnBrk="1" hangingPunct="1">
              <a:spcBef>
                <a:spcPts val="600"/>
              </a:spcBef>
              <a:buClr>
                <a:schemeClr val="accent2"/>
              </a:buClr>
            </a:pPr>
            <a:r>
              <a:rPr lang="en-CA" sz="1600" dirty="0" smtClean="0">
                <a:latin typeface="Tahoma" pitchFamily="34" charset="0"/>
                <a:ea typeface="ＭＳ Ｐゴシック" pitchFamily="34" charset="-128"/>
                <a:cs typeface="Tahoma" pitchFamily="34" charset="0"/>
              </a:rPr>
              <a:t>NRC-IRAP SME-focussed programs and Network Member Agreements</a:t>
            </a:r>
          </a:p>
          <a:p>
            <a:pPr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Automotive Partnerships Canada</a:t>
            </a:r>
          </a:p>
          <a:p>
            <a:pPr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SR&amp;ED: explicit eligibility for peer-reviewed NSERC collaboration programs between Post-Secondary Education and Industry</a:t>
            </a:r>
          </a:p>
        </p:txBody>
      </p:sp>
      <p:sp>
        <p:nvSpPr>
          <p:cNvPr id="2150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Opportunities for R&amp;D support</a:t>
            </a:r>
            <a:endParaRPr lang="en-CA" sz="2800" dirty="0">
              <a:solidFill>
                <a:schemeClr val="tx1"/>
              </a:solidFill>
              <a:latin typeface="Tahoma" charset="0"/>
              <a:ea typeface="+mj-ea"/>
              <a:cs typeface="Tahoma" charset="0"/>
            </a:endParaRPr>
          </a:p>
        </p:txBody>
      </p:sp>
      <p:sp>
        <p:nvSpPr>
          <p:cNvPr id="7577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extLst>
      <p:ext uri="{BB962C8B-B14F-4D97-AF65-F5344CB8AC3E}">
        <p14:creationId xmlns:p14="http://schemas.microsoft.com/office/powerpoint/2010/main" val="588165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481666"/>
            <a:ext cx="7848600" cy="4419600"/>
          </a:xfrm>
        </p:spPr>
        <p:txBody>
          <a:bodyPr>
            <a:normAutofit/>
          </a:bodyPr>
          <a:lstStyle/>
          <a:p>
            <a:pPr marL="109537" indent="0" eaLnBrk="1" hangingPunct="1">
              <a:spcBef>
                <a:spcPts val="600"/>
              </a:spcBef>
              <a:buClr>
                <a:schemeClr val="accent2"/>
              </a:buClr>
              <a:buNone/>
            </a:pPr>
            <a:r>
              <a:rPr lang="en-US" sz="2000" b="1" dirty="0" smtClean="0">
                <a:solidFill>
                  <a:srgbClr val="2600FF"/>
                </a:solidFill>
                <a:latin typeface="ArialMT"/>
              </a:rPr>
              <a:t>1. What </a:t>
            </a:r>
            <a:r>
              <a:rPr lang="en-US" sz="2000" b="1" dirty="0">
                <a:solidFill>
                  <a:srgbClr val="2600FF"/>
                </a:solidFill>
                <a:latin typeface="ArialMT"/>
              </a:rPr>
              <a:t>do we mean by a strategy, i.e., what are its key elements</a:t>
            </a:r>
            <a:r>
              <a:rPr lang="en-US" sz="2000" b="1" dirty="0" smtClean="0">
                <a:solidFill>
                  <a:srgbClr val="2600FF"/>
                </a:solidFill>
                <a:latin typeface="ArialMT"/>
              </a:rPr>
              <a:t>?</a:t>
            </a:r>
          </a:p>
          <a:p>
            <a:pPr marL="109537" indent="0" eaLnBrk="1" hangingPunct="1">
              <a:spcBef>
                <a:spcPts val="600"/>
              </a:spcBef>
              <a:buClr>
                <a:schemeClr val="accent2"/>
              </a:buClr>
              <a:buNone/>
            </a:pPr>
            <a:endParaRPr lang="en-CA" sz="2000" dirty="0" smtClean="0">
              <a:latin typeface="Tahoma" pitchFamily="34" charset="0"/>
              <a:ea typeface="ＭＳ Ｐゴシック" pitchFamily="34" charset="-128"/>
              <a:cs typeface="Tahoma" pitchFamily="34" charset="0"/>
            </a:endParaRPr>
          </a:p>
          <a:p>
            <a:pPr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Support applied research to adapt, adopt and improve existing technologies and commercialize new ones</a:t>
            </a:r>
          </a:p>
          <a:p>
            <a:pPr lvl="1" eaLnBrk="1" hangingPunct="1">
              <a:spcBef>
                <a:spcPts val="600"/>
              </a:spcBef>
              <a:buClr>
                <a:schemeClr val="accent2"/>
              </a:buClr>
            </a:pPr>
            <a:r>
              <a:rPr lang="en-CA" sz="1600" dirty="0" smtClean="0">
                <a:latin typeface="Tahoma" pitchFamily="34" charset="0"/>
                <a:ea typeface="ＭＳ Ｐゴシック" pitchFamily="34" charset="-128"/>
                <a:cs typeface="Tahoma" pitchFamily="34" charset="0"/>
              </a:rPr>
              <a:t>Local SME, Solar Solutions – testing new type of heat ventilator that could significantly improve winter solar technology performance</a:t>
            </a:r>
          </a:p>
          <a:p>
            <a:pPr lvl="1" eaLnBrk="1" hangingPunct="1">
              <a:spcBef>
                <a:spcPts val="600"/>
              </a:spcBef>
              <a:buClr>
                <a:schemeClr val="accent2"/>
              </a:buClr>
            </a:pPr>
            <a:r>
              <a:rPr lang="en-CA" sz="1600" dirty="0" smtClean="0">
                <a:latin typeface="Tahoma" pitchFamily="34" charset="0"/>
                <a:ea typeface="ＭＳ Ｐゴシック" pitchFamily="34" charset="-128"/>
                <a:cs typeface="Tahoma" pitchFamily="34" charset="0"/>
              </a:rPr>
              <a:t>CARSI served as a test bed for several technologies use in Manitoba Hydro’s Downtown Office Building (Best Tall Building in the Americas)</a:t>
            </a:r>
          </a:p>
          <a:p>
            <a:pPr lvl="1" eaLnBrk="1" hangingPunct="1">
              <a:spcBef>
                <a:spcPts val="600"/>
              </a:spcBef>
              <a:spcAft>
                <a:spcPts val="600"/>
              </a:spcAft>
              <a:buClr>
                <a:schemeClr val="accent2"/>
              </a:buClr>
            </a:pPr>
            <a:r>
              <a:rPr lang="en-CA" sz="1600" dirty="0" smtClean="0">
                <a:latin typeface="Tahoma" pitchFamily="34" charset="0"/>
                <a:ea typeface="ＭＳ Ｐゴシック" pitchFamily="34" charset="-128"/>
                <a:cs typeface="Tahoma" pitchFamily="34" charset="0"/>
              </a:rPr>
              <a:t>Extensive ground transportation work (MCI, NFI, MHI etc.)</a:t>
            </a:r>
          </a:p>
          <a:p>
            <a:pPr eaLnBrk="1" hangingPunct="1">
              <a:spcBef>
                <a:spcPts val="600"/>
              </a:spcBef>
              <a:buClr>
                <a:schemeClr val="accent2"/>
              </a:buClr>
            </a:pPr>
            <a:r>
              <a:rPr lang="en-CA" sz="2000" dirty="0">
                <a:latin typeface="Tahoma" pitchFamily="34" charset="0"/>
                <a:ea typeface="ＭＳ Ｐゴシック" pitchFamily="34" charset="-128"/>
                <a:cs typeface="Tahoma" pitchFamily="34" charset="0"/>
              </a:rPr>
              <a:t>Raise awareness and transfer </a:t>
            </a:r>
            <a:r>
              <a:rPr lang="en-CA" sz="2000" dirty="0" smtClean="0">
                <a:latin typeface="Tahoma" pitchFamily="34" charset="0"/>
                <a:ea typeface="ＭＳ Ｐゴシック" pitchFamily="34" charset="-128"/>
                <a:cs typeface="Tahoma" pitchFamily="34" charset="0"/>
              </a:rPr>
              <a:t>knowledge</a:t>
            </a:r>
          </a:p>
          <a:p>
            <a:pPr lvl="1" eaLnBrk="1" hangingPunct="1">
              <a:spcBef>
                <a:spcPts val="600"/>
              </a:spcBef>
              <a:buClr>
                <a:schemeClr val="accent2"/>
              </a:buClr>
            </a:pPr>
            <a:r>
              <a:rPr lang="en-CA" sz="1600" dirty="0" smtClean="0">
                <a:latin typeface="Tahoma" pitchFamily="34" charset="0"/>
                <a:ea typeface="ＭＳ Ｐゴシック" pitchFamily="34" charset="-128"/>
                <a:cs typeface="Tahoma" pitchFamily="34" charset="0"/>
              </a:rPr>
              <a:t>NRC-IRAP Network Member Agreement</a:t>
            </a:r>
            <a:endParaRPr lang="en-CA" sz="1600" dirty="0">
              <a:latin typeface="Tahoma" pitchFamily="34" charset="0"/>
              <a:ea typeface="ＭＳ Ｐゴシック" pitchFamily="34" charset="-128"/>
              <a:cs typeface="Tahoma" pitchFamily="34" charset="0"/>
            </a:endParaRPr>
          </a:p>
          <a:p>
            <a:pPr marL="392113" lvl="1" indent="0" eaLnBrk="1" hangingPunct="1">
              <a:spcBef>
                <a:spcPts val="1000"/>
              </a:spcBef>
              <a:buClr>
                <a:schemeClr val="accent2"/>
              </a:buClr>
              <a:buNone/>
            </a:pPr>
            <a:endParaRPr lang="en-CA" sz="1600" dirty="0" smtClean="0">
              <a:latin typeface="Tahoma" pitchFamily="34" charset="0"/>
              <a:ea typeface="ＭＳ Ｐゴシック" pitchFamily="34" charset="-128"/>
              <a:cs typeface="Tahoma" pitchFamily="34" charset="0"/>
            </a:endParaRPr>
          </a:p>
        </p:txBody>
      </p:sp>
      <p:sp>
        <p:nvSpPr>
          <p:cNvPr id="2150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Answering your questions</a:t>
            </a:r>
            <a:endParaRPr lang="en-CA" sz="2800" dirty="0">
              <a:solidFill>
                <a:schemeClr val="tx1"/>
              </a:solidFill>
              <a:latin typeface="Tahoma" charset="0"/>
              <a:ea typeface="+mj-ea"/>
              <a:cs typeface="Tahoma" charset="0"/>
            </a:endParaRPr>
          </a:p>
        </p:txBody>
      </p:sp>
      <p:sp>
        <p:nvSpPr>
          <p:cNvPr id="7577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extLst>
      <p:ext uri="{BB962C8B-B14F-4D97-AF65-F5344CB8AC3E}">
        <p14:creationId xmlns:p14="http://schemas.microsoft.com/office/powerpoint/2010/main" val="2042048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609600" y="1295400"/>
            <a:ext cx="8229600" cy="4525963"/>
          </a:xfrm>
        </p:spPr>
        <p:txBody>
          <a:bodyPr/>
          <a:lstStyle/>
          <a:p>
            <a:pPr marL="365760" eaLnBrk="1" hangingPunct="1">
              <a:spcBef>
                <a:spcPts val="600"/>
              </a:spcBef>
              <a:buClr>
                <a:schemeClr val="accent2"/>
              </a:buClr>
            </a:pPr>
            <a:r>
              <a:rPr lang="en-CA" sz="2800" dirty="0" smtClean="0">
                <a:latin typeface="Tahoma" pitchFamily="34" charset="0"/>
                <a:ea typeface="ＭＳ Ｐゴシック" pitchFamily="34" charset="-128"/>
                <a:cs typeface="Tahoma" pitchFamily="34" charset="0"/>
              </a:rPr>
              <a:t>Colleges and Applied Research</a:t>
            </a:r>
          </a:p>
          <a:p>
            <a:pPr marL="365760" eaLnBrk="1" hangingPunct="1">
              <a:spcBef>
                <a:spcPts val="600"/>
              </a:spcBef>
              <a:buClr>
                <a:schemeClr val="accent2"/>
              </a:buClr>
            </a:pPr>
            <a:r>
              <a:rPr lang="en-CA" sz="2800" dirty="0" smtClean="0">
                <a:latin typeface="Tahoma" pitchFamily="34" charset="0"/>
                <a:ea typeface="ＭＳ Ｐゴシック" pitchFamily="34" charset="-128"/>
                <a:cs typeface="Tahoma" pitchFamily="34" charset="0"/>
              </a:rPr>
              <a:t>Capabilities</a:t>
            </a:r>
          </a:p>
          <a:p>
            <a:pPr marL="365760" eaLnBrk="1" hangingPunct="1">
              <a:spcBef>
                <a:spcPts val="600"/>
              </a:spcBef>
              <a:buClr>
                <a:schemeClr val="accent2"/>
              </a:buClr>
            </a:pPr>
            <a:r>
              <a:rPr lang="en-CA" sz="2800" dirty="0" smtClean="0">
                <a:latin typeface="Tahoma" pitchFamily="34" charset="0"/>
                <a:ea typeface="ＭＳ Ｐゴシック" pitchFamily="34" charset="-128"/>
                <a:cs typeface="Tahoma" pitchFamily="34" charset="0"/>
              </a:rPr>
              <a:t>Case Histories</a:t>
            </a:r>
          </a:p>
          <a:p>
            <a:pPr marL="365760" eaLnBrk="1" hangingPunct="1">
              <a:spcBef>
                <a:spcPts val="600"/>
              </a:spcBef>
              <a:buClr>
                <a:schemeClr val="accent2"/>
              </a:buClr>
            </a:pPr>
            <a:r>
              <a:rPr lang="en-CA" sz="2800" dirty="0" smtClean="0">
                <a:latin typeface="Tahoma" pitchFamily="34" charset="0"/>
                <a:ea typeface="ＭＳ Ｐゴシック" pitchFamily="34" charset="-128"/>
                <a:cs typeface="Tahoma" pitchFamily="34" charset="0"/>
              </a:rPr>
              <a:t>Answering Your Questions</a:t>
            </a:r>
          </a:p>
          <a:p>
            <a:pPr marL="365760" eaLnBrk="1" hangingPunct="1">
              <a:spcBef>
                <a:spcPts val="600"/>
              </a:spcBef>
              <a:buClr>
                <a:schemeClr val="accent2"/>
              </a:buClr>
            </a:pPr>
            <a:r>
              <a:rPr lang="en-CA" sz="2800" dirty="0" smtClean="0">
                <a:latin typeface="Tahoma" pitchFamily="34" charset="0"/>
                <a:ea typeface="ＭＳ Ｐゴシック" pitchFamily="34" charset="-128"/>
                <a:cs typeface="Tahoma" pitchFamily="34" charset="0"/>
              </a:rPr>
              <a:t>Industry-Specific Recommendations</a:t>
            </a:r>
          </a:p>
          <a:p>
            <a:pPr marL="365760" indent="0" eaLnBrk="1" hangingPunct="1">
              <a:spcBef>
                <a:spcPts val="600"/>
              </a:spcBef>
              <a:buClr>
                <a:schemeClr val="accent2"/>
              </a:buClr>
              <a:buNone/>
            </a:pPr>
            <a:endParaRPr lang="en-CA" sz="2800" dirty="0" smtClean="0">
              <a:latin typeface="Tahoma" pitchFamily="34" charset="0"/>
              <a:ea typeface="ＭＳ Ｐゴシック" pitchFamily="34" charset="-128"/>
              <a:cs typeface="Tahoma" pitchFamily="34" charset="0"/>
            </a:endParaRPr>
          </a:p>
          <a:p>
            <a:pPr marL="365760" eaLnBrk="1" hangingPunct="1">
              <a:spcBef>
                <a:spcPts val="600"/>
              </a:spcBef>
              <a:buClr>
                <a:schemeClr val="accent2"/>
              </a:buClr>
            </a:pPr>
            <a:r>
              <a:rPr lang="en-CA" sz="2800" b="1" i="1" dirty="0" smtClean="0">
                <a:solidFill>
                  <a:srgbClr val="FF0000"/>
                </a:solidFill>
                <a:latin typeface="Tahoma" pitchFamily="34" charset="0"/>
                <a:ea typeface="ＭＳ Ｐゴシック" pitchFamily="34" charset="-128"/>
                <a:cs typeface="Tahoma" pitchFamily="34" charset="0"/>
              </a:rPr>
              <a:t>. . . . . from a College Point-of-View</a:t>
            </a:r>
          </a:p>
        </p:txBody>
      </p:sp>
      <p:sp>
        <p:nvSpPr>
          <p:cNvPr id="4098" name="Title 1"/>
          <p:cNvSpPr>
            <a:spLocks noGrp="1"/>
          </p:cNvSpPr>
          <p:nvPr>
            <p:ph type="title"/>
          </p:nvPr>
        </p:nvSpPr>
        <p:spPr/>
        <p:txBody>
          <a:bodyPr/>
          <a:lstStyle/>
          <a:p>
            <a:pPr eaLnBrk="1" fontAlgn="auto" hangingPunct="1">
              <a:spcAft>
                <a:spcPts val="0"/>
              </a:spcAft>
              <a:defRPr/>
            </a:pPr>
            <a:r>
              <a:rPr lang="en-CA" sz="2800" dirty="0">
                <a:solidFill>
                  <a:schemeClr val="tx1"/>
                </a:solidFill>
                <a:latin typeface="Tahoma" charset="0"/>
                <a:ea typeface="+mj-ea"/>
                <a:cs typeface="Tahoma" charset="0"/>
              </a:rPr>
              <a:t>Scope</a:t>
            </a:r>
          </a:p>
        </p:txBody>
      </p:sp>
      <p:sp>
        <p:nvSpPr>
          <p:cNvPr id="40963"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498599"/>
            <a:ext cx="7848600" cy="4572000"/>
          </a:xfrm>
        </p:spPr>
        <p:txBody>
          <a:bodyPr>
            <a:normAutofit/>
          </a:bodyPr>
          <a:lstStyle/>
          <a:p>
            <a:pPr marL="109537" indent="0" eaLnBrk="1" hangingPunct="1">
              <a:spcBef>
                <a:spcPts val="600"/>
              </a:spcBef>
              <a:buClr>
                <a:schemeClr val="accent2"/>
              </a:buClr>
              <a:buNone/>
            </a:pPr>
            <a:r>
              <a:rPr lang="en-US" sz="2000" b="1" dirty="0" smtClean="0">
                <a:solidFill>
                  <a:srgbClr val="2600FF"/>
                </a:solidFill>
                <a:latin typeface="ArialMT"/>
              </a:rPr>
              <a:t>2. What </a:t>
            </a:r>
            <a:r>
              <a:rPr lang="en-US" sz="2000" b="1" dirty="0">
                <a:solidFill>
                  <a:srgbClr val="2600FF"/>
                </a:solidFill>
                <a:latin typeface="ArialMT"/>
              </a:rPr>
              <a:t>specific goals should we adopt as the core of a Canadian energy strategy</a:t>
            </a:r>
            <a:r>
              <a:rPr lang="en-US" sz="2000" b="1" dirty="0" smtClean="0">
                <a:solidFill>
                  <a:srgbClr val="2600FF"/>
                </a:solidFill>
                <a:latin typeface="ArialMT"/>
              </a:rPr>
              <a:t>?</a:t>
            </a:r>
            <a:r>
              <a:rPr lang="en-US" sz="2000" b="1" dirty="0">
                <a:solidFill>
                  <a:srgbClr val="2600FF"/>
                </a:solidFill>
                <a:latin typeface="ArialMT"/>
              </a:rPr>
              <a:t/>
            </a:r>
            <a:br>
              <a:rPr lang="en-US" sz="2000" b="1" dirty="0">
                <a:solidFill>
                  <a:srgbClr val="2600FF"/>
                </a:solidFill>
                <a:latin typeface="ArialMT"/>
              </a:rPr>
            </a:br>
            <a:endParaRPr lang="en-CA" sz="2000" dirty="0" smtClean="0">
              <a:latin typeface="Tahoma" pitchFamily="34" charset="0"/>
              <a:ea typeface="ＭＳ Ｐゴシック" pitchFamily="34" charset="-128"/>
              <a:cs typeface="Tahoma" pitchFamily="34" charset="0"/>
            </a:endParaRPr>
          </a:p>
          <a:p>
            <a:pPr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Develop a national goal to increase energy-related R&amp;D spending to ensure Canada remains competitive</a:t>
            </a:r>
          </a:p>
          <a:p>
            <a:pPr lvl="1" eaLnBrk="1" hangingPunct="1">
              <a:spcBef>
                <a:spcPts val="600"/>
              </a:spcBef>
              <a:buClr>
                <a:schemeClr val="accent2"/>
              </a:buClr>
            </a:pPr>
            <a:r>
              <a:rPr lang="en-CA" sz="1800" dirty="0" smtClean="0">
                <a:latin typeface="Tahoma" pitchFamily="34" charset="0"/>
                <a:ea typeface="ＭＳ Ｐゴシック" pitchFamily="34" charset="-128"/>
                <a:cs typeface="Tahoma" pitchFamily="34" charset="0"/>
              </a:rPr>
              <a:t>Use spending in the U.S. and the EU as benchmarks</a:t>
            </a:r>
          </a:p>
          <a:p>
            <a:pPr lvl="1" eaLnBrk="1" hangingPunct="1">
              <a:spcBef>
                <a:spcPts val="600"/>
              </a:spcBef>
              <a:buClr>
                <a:schemeClr val="accent2"/>
              </a:buClr>
            </a:pPr>
            <a:r>
              <a:rPr lang="en-CA" sz="1800" dirty="0" smtClean="0">
                <a:latin typeface="Tahoma" pitchFamily="34" charset="0"/>
                <a:ea typeface="ＭＳ Ｐゴシック" pitchFamily="34" charset="-128"/>
                <a:cs typeface="Tahoma" pitchFamily="34" charset="0"/>
              </a:rPr>
              <a:t>EU Commissioner for Research, Innovation and Technology’s ‘Horizon 2020 Plan’:</a:t>
            </a:r>
          </a:p>
          <a:p>
            <a:pPr lvl="2" eaLnBrk="1" hangingPunct="1">
              <a:spcBef>
                <a:spcPts val="600"/>
              </a:spcBef>
            </a:pPr>
            <a:r>
              <a:rPr lang="en-CA" sz="1600" dirty="0" smtClean="0">
                <a:latin typeface="Tahoma" pitchFamily="34" charset="0"/>
                <a:ea typeface="ＭＳ Ｐゴシック" pitchFamily="34" charset="-128"/>
                <a:cs typeface="Tahoma" pitchFamily="34" charset="0"/>
              </a:rPr>
              <a:t>$3.8 billion (up from $415 million since 2008) for scientific communities devoted to climate change and sustainable energy</a:t>
            </a:r>
          </a:p>
          <a:p>
            <a:pPr lvl="2" eaLnBrk="1" hangingPunct="1">
              <a:spcBef>
                <a:spcPts val="600"/>
              </a:spcBef>
            </a:pPr>
            <a:r>
              <a:rPr lang="en-CA" sz="1600" dirty="0" smtClean="0">
                <a:latin typeface="Tahoma" pitchFamily="34" charset="0"/>
                <a:ea typeface="ＭＳ Ｐゴシック" pitchFamily="34" charset="-128"/>
                <a:cs typeface="Tahoma" pitchFamily="34" charset="0"/>
              </a:rPr>
              <a:t>$17.7 billion (77% increase over 2007-13 levels) for the European Research Council, which concentrates on applied, rather than basic, research</a:t>
            </a:r>
          </a:p>
          <a:p>
            <a:pPr marL="630238" lvl="2" indent="0" eaLnBrk="1" hangingPunct="1">
              <a:spcBef>
                <a:spcPts val="1000"/>
              </a:spcBef>
              <a:buNone/>
            </a:pPr>
            <a:r>
              <a:rPr lang="en-CA" sz="1400" dirty="0">
                <a:latin typeface="Tahoma" pitchFamily="34" charset="0"/>
                <a:ea typeface="ＭＳ Ｐゴシック" pitchFamily="34" charset="-128"/>
                <a:cs typeface="Tahoma" pitchFamily="34" charset="0"/>
              </a:rPr>
              <a:t>	</a:t>
            </a:r>
            <a:endParaRPr lang="en-CA" sz="1400" dirty="0" smtClean="0">
              <a:latin typeface="Tahoma" pitchFamily="34" charset="0"/>
              <a:ea typeface="ＭＳ Ｐゴシック" pitchFamily="34" charset="-128"/>
              <a:cs typeface="Tahoma" pitchFamily="34" charset="0"/>
            </a:endParaRPr>
          </a:p>
        </p:txBody>
      </p:sp>
      <p:sp>
        <p:nvSpPr>
          <p:cNvPr id="2150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Answering your questions</a:t>
            </a:r>
            <a:endParaRPr lang="en-CA" sz="2800" dirty="0">
              <a:solidFill>
                <a:schemeClr val="tx1"/>
              </a:solidFill>
              <a:latin typeface="Tahoma" charset="0"/>
              <a:ea typeface="+mj-ea"/>
              <a:cs typeface="Tahoma" charset="0"/>
            </a:endParaRPr>
          </a:p>
        </p:txBody>
      </p:sp>
      <p:sp>
        <p:nvSpPr>
          <p:cNvPr id="7577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extLst>
      <p:ext uri="{BB962C8B-B14F-4D97-AF65-F5344CB8AC3E}">
        <p14:creationId xmlns:p14="http://schemas.microsoft.com/office/powerpoint/2010/main" val="4216785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524000"/>
            <a:ext cx="7848600" cy="3810000"/>
          </a:xfrm>
        </p:spPr>
        <p:txBody>
          <a:bodyPr>
            <a:normAutofit lnSpcReduction="10000"/>
          </a:bodyPr>
          <a:lstStyle/>
          <a:p>
            <a:pPr marL="109537" indent="0" eaLnBrk="1" hangingPunct="1">
              <a:lnSpc>
                <a:spcPct val="110000"/>
              </a:lnSpc>
              <a:spcBef>
                <a:spcPts val="600"/>
              </a:spcBef>
              <a:buClr>
                <a:schemeClr val="accent2"/>
              </a:buClr>
              <a:buNone/>
            </a:pPr>
            <a:r>
              <a:rPr lang="en-US" sz="2000" b="1" dirty="0" smtClean="0">
                <a:solidFill>
                  <a:srgbClr val="2600FF"/>
                </a:solidFill>
                <a:latin typeface="ArialMT"/>
              </a:rPr>
              <a:t>3. What </a:t>
            </a:r>
            <a:r>
              <a:rPr lang="en-US" sz="2000" b="1" dirty="0">
                <a:solidFill>
                  <a:srgbClr val="2600FF"/>
                </a:solidFill>
                <a:latin typeface="ArialMT"/>
              </a:rPr>
              <a:t>are the foundational principles that should underpin a Canadian energy strategy?</a:t>
            </a:r>
            <a:br>
              <a:rPr lang="en-US" sz="2000" b="1" dirty="0">
                <a:solidFill>
                  <a:srgbClr val="2600FF"/>
                </a:solidFill>
                <a:latin typeface="ArialMT"/>
              </a:rPr>
            </a:br>
            <a:endParaRPr lang="en-CA" sz="2000" dirty="0" smtClean="0">
              <a:latin typeface="Tahoma" pitchFamily="34" charset="0"/>
              <a:ea typeface="ＭＳ Ｐゴシック" pitchFamily="34" charset="-128"/>
              <a:cs typeface="Tahoma" pitchFamily="34" charset="0"/>
            </a:endParaRPr>
          </a:p>
          <a:p>
            <a:pPr marL="109537" indent="0" eaLnBrk="1" hangingPunct="1">
              <a:lnSpc>
                <a:spcPct val="110000"/>
              </a:lnSpc>
              <a:spcBef>
                <a:spcPts val="600"/>
              </a:spcBef>
              <a:buClr>
                <a:schemeClr val="accent2"/>
              </a:buClr>
              <a:buNone/>
            </a:pPr>
            <a:r>
              <a:rPr lang="en-CA" sz="2000" b="1" i="1" dirty="0" smtClean="0">
                <a:latin typeface="Tahoma" pitchFamily="34" charset="0"/>
                <a:ea typeface="ＭＳ Ｐゴシック" pitchFamily="34" charset="-128"/>
                <a:cs typeface="Tahoma" pitchFamily="34" charset="0"/>
              </a:rPr>
              <a:t>Demand side:</a:t>
            </a:r>
          </a:p>
          <a:p>
            <a:pPr eaLnBrk="1" hangingPunct="1">
              <a:lnSpc>
                <a:spcPct val="110000"/>
              </a:lnSpc>
              <a:spcBef>
                <a:spcPts val="600"/>
              </a:spcBef>
              <a:buClr>
                <a:schemeClr val="accent2"/>
              </a:buClr>
            </a:pPr>
            <a:r>
              <a:rPr lang="en-CA" sz="2000" dirty="0" smtClean="0">
                <a:latin typeface="Tahoma" pitchFamily="34" charset="0"/>
                <a:ea typeface="ＭＳ Ｐゴシック" pitchFamily="34" charset="-128"/>
                <a:cs typeface="Tahoma" pitchFamily="34" charset="0"/>
              </a:rPr>
              <a:t>Strategy should emphasize the need to explore and exhaust all feasible and cost-effective measures to reduce energy use and peak demand</a:t>
            </a:r>
          </a:p>
          <a:p>
            <a:pPr lvl="1" eaLnBrk="1" hangingPunct="1">
              <a:lnSpc>
                <a:spcPct val="110000"/>
              </a:lnSpc>
              <a:spcBef>
                <a:spcPts val="600"/>
              </a:spcBef>
              <a:buClr>
                <a:schemeClr val="accent2"/>
              </a:buClr>
            </a:pPr>
            <a:r>
              <a:rPr lang="en-CA" sz="1800" dirty="0" smtClean="0">
                <a:latin typeface="Tahoma" pitchFamily="34" charset="0"/>
                <a:ea typeface="ＭＳ Ｐゴシック" pitchFamily="34" charset="-128"/>
                <a:cs typeface="Tahoma" pitchFamily="34" charset="0"/>
              </a:rPr>
              <a:t>Reducing the need to expand the supply of energy and its related infrastructure</a:t>
            </a:r>
          </a:p>
          <a:p>
            <a:pPr marL="109537" indent="0" eaLnBrk="1" hangingPunct="1">
              <a:lnSpc>
                <a:spcPct val="110000"/>
              </a:lnSpc>
              <a:spcBef>
                <a:spcPts val="600"/>
              </a:spcBef>
              <a:buClr>
                <a:schemeClr val="accent2"/>
              </a:buClr>
              <a:buNone/>
            </a:pPr>
            <a:r>
              <a:rPr lang="en-CA" sz="2000" b="1" i="1" dirty="0">
                <a:latin typeface="Tahoma" pitchFamily="34" charset="0"/>
                <a:ea typeface="ＭＳ Ｐゴシック" pitchFamily="34" charset="-128"/>
                <a:cs typeface="Tahoma" pitchFamily="34" charset="0"/>
              </a:rPr>
              <a:t>Supply side:</a:t>
            </a:r>
          </a:p>
          <a:p>
            <a:pPr marL="365125" lvl="1" indent="-255588" eaLnBrk="1" hangingPunct="1">
              <a:lnSpc>
                <a:spcPct val="110000"/>
              </a:lnSpc>
              <a:spcBef>
                <a:spcPts val="600"/>
              </a:spcBef>
              <a:buClr>
                <a:schemeClr val="accent2"/>
              </a:buClr>
              <a:buSzPct val="68000"/>
              <a:buFont typeface="Wingdings 3" pitchFamily="18" charset="2"/>
              <a:buChar char=""/>
            </a:pPr>
            <a:r>
              <a:rPr lang="en-CA" sz="2000" dirty="0" smtClean="0">
                <a:latin typeface="Tahoma" pitchFamily="34" charset="0"/>
                <a:ea typeface="ＭＳ Ｐゴシック" pitchFamily="34" charset="-128"/>
                <a:cs typeface="Tahoma" pitchFamily="34" charset="0"/>
              </a:rPr>
              <a:t>Encourage use of renewable energy</a:t>
            </a:r>
            <a:endParaRPr lang="en-CA" sz="2000" dirty="0">
              <a:latin typeface="Tahoma" pitchFamily="34" charset="0"/>
              <a:ea typeface="ＭＳ Ｐゴシック" pitchFamily="34" charset="-128"/>
              <a:cs typeface="Tahoma" pitchFamily="34" charset="0"/>
            </a:endParaRPr>
          </a:p>
        </p:txBody>
      </p:sp>
      <p:sp>
        <p:nvSpPr>
          <p:cNvPr id="2150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Answering your questions</a:t>
            </a:r>
            <a:endParaRPr lang="en-CA" sz="2800" dirty="0">
              <a:solidFill>
                <a:schemeClr val="tx1"/>
              </a:solidFill>
              <a:latin typeface="Tahoma" charset="0"/>
              <a:ea typeface="+mj-ea"/>
              <a:cs typeface="Tahoma" charset="0"/>
            </a:endParaRPr>
          </a:p>
        </p:txBody>
      </p:sp>
      <p:sp>
        <p:nvSpPr>
          <p:cNvPr id="7577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extLst>
      <p:ext uri="{BB962C8B-B14F-4D97-AF65-F5344CB8AC3E}">
        <p14:creationId xmlns:p14="http://schemas.microsoft.com/office/powerpoint/2010/main" val="371785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524000"/>
            <a:ext cx="7848600" cy="3810000"/>
          </a:xfrm>
        </p:spPr>
        <p:txBody>
          <a:bodyPr>
            <a:normAutofit/>
          </a:bodyPr>
          <a:lstStyle/>
          <a:p>
            <a:pPr marL="109537" indent="0" eaLnBrk="1" hangingPunct="1">
              <a:spcBef>
                <a:spcPts val="1000"/>
              </a:spcBef>
              <a:buClr>
                <a:schemeClr val="accent2"/>
              </a:buClr>
              <a:buNone/>
            </a:pPr>
            <a:r>
              <a:rPr lang="en-US" sz="2000" b="1" dirty="0" smtClean="0">
                <a:solidFill>
                  <a:srgbClr val="2600FF"/>
                </a:solidFill>
                <a:latin typeface="ArialMT"/>
              </a:rPr>
              <a:t>4. What </a:t>
            </a:r>
            <a:r>
              <a:rPr lang="en-US" sz="2000" b="1" dirty="0">
                <a:solidFill>
                  <a:srgbClr val="2600FF"/>
                </a:solidFill>
                <a:latin typeface="ArialMT"/>
              </a:rPr>
              <a:t>are the key elements of an action plan to put the Canadian energy strategy into play?</a:t>
            </a:r>
            <a:br>
              <a:rPr lang="en-US" sz="2000" b="1" dirty="0">
                <a:solidFill>
                  <a:srgbClr val="2600FF"/>
                </a:solidFill>
                <a:latin typeface="ArialMT"/>
              </a:rPr>
            </a:br>
            <a:endParaRPr lang="en-CA" sz="2000" dirty="0" smtClean="0">
              <a:latin typeface="Tahoma" pitchFamily="34" charset="0"/>
              <a:ea typeface="ＭＳ Ｐゴシック" pitchFamily="34" charset="-128"/>
              <a:cs typeface="Tahoma" pitchFamily="34" charset="0"/>
            </a:endParaRPr>
          </a:p>
          <a:p>
            <a:pPr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Not only what should be done, but who will do it and where the resources should come from</a:t>
            </a:r>
          </a:p>
          <a:p>
            <a:pPr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Utilization of post-secondary and public-sector applied research capabilities should be a top consideration</a:t>
            </a:r>
          </a:p>
          <a:p>
            <a:pPr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Support from federal SBAs and regional economic development departments to the innovation ecosystem</a:t>
            </a:r>
          </a:p>
          <a:p>
            <a:pPr lvl="1" eaLnBrk="1" hangingPunct="1">
              <a:spcBef>
                <a:spcPts val="600"/>
              </a:spcBef>
              <a:buClr>
                <a:schemeClr val="accent2"/>
              </a:buClr>
            </a:pPr>
            <a:r>
              <a:rPr lang="en-CA" sz="1600" dirty="0" smtClean="0">
                <a:latin typeface="Tahoma" pitchFamily="34" charset="0"/>
                <a:ea typeface="ＭＳ Ｐゴシック" pitchFamily="34" charset="-128"/>
                <a:cs typeface="Tahoma" pitchFamily="34" charset="0"/>
              </a:rPr>
              <a:t>NSERC, NRC, </a:t>
            </a:r>
            <a:r>
              <a:rPr lang="en-CA" sz="1600" dirty="0" err="1" smtClean="0">
                <a:latin typeface="Tahoma" pitchFamily="34" charset="0"/>
                <a:ea typeface="ＭＳ Ｐゴシック" pitchFamily="34" charset="-128"/>
                <a:cs typeface="Tahoma" pitchFamily="34" charset="0"/>
              </a:rPr>
              <a:t>NRCan</a:t>
            </a:r>
            <a:r>
              <a:rPr lang="en-CA" sz="1600" dirty="0" smtClean="0">
                <a:latin typeface="Tahoma" pitchFamily="34" charset="0"/>
                <a:ea typeface="ＭＳ Ｐゴシック" pitchFamily="34" charset="-128"/>
                <a:cs typeface="Tahoma" pitchFamily="34" charset="0"/>
              </a:rPr>
              <a:t>, CFI, SDTC, WD, </a:t>
            </a:r>
            <a:r>
              <a:rPr lang="en-CA" sz="1600" dirty="0" err="1" smtClean="0">
                <a:latin typeface="Tahoma" pitchFamily="34" charset="0"/>
                <a:ea typeface="ＭＳ Ｐゴシック" pitchFamily="34" charset="-128"/>
                <a:cs typeface="Tahoma" pitchFamily="34" charset="0"/>
              </a:rPr>
              <a:t>FedNor</a:t>
            </a:r>
            <a:r>
              <a:rPr lang="en-CA" sz="1600" dirty="0" smtClean="0">
                <a:latin typeface="Tahoma" pitchFamily="34" charset="0"/>
                <a:ea typeface="ＭＳ Ｐゴシック" pitchFamily="34" charset="-128"/>
                <a:cs typeface="Tahoma" pitchFamily="34" charset="0"/>
              </a:rPr>
              <a:t>, ACOA, etc.</a:t>
            </a:r>
            <a:endParaRPr lang="en-CA" sz="1400" dirty="0" smtClean="0">
              <a:latin typeface="Tahoma" pitchFamily="34" charset="0"/>
              <a:ea typeface="ＭＳ Ｐゴシック" pitchFamily="34" charset="-128"/>
              <a:cs typeface="Tahoma" pitchFamily="34" charset="0"/>
            </a:endParaRPr>
          </a:p>
        </p:txBody>
      </p:sp>
      <p:sp>
        <p:nvSpPr>
          <p:cNvPr id="2150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Answering your questions</a:t>
            </a:r>
            <a:endParaRPr lang="en-CA" sz="2800" dirty="0">
              <a:solidFill>
                <a:schemeClr val="tx1"/>
              </a:solidFill>
              <a:latin typeface="Tahoma" charset="0"/>
              <a:ea typeface="+mj-ea"/>
              <a:cs typeface="Tahoma" charset="0"/>
            </a:endParaRPr>
          </a:p>
        </p:txBody>
      </p:sp>
      <p:sp>
        <p:nvSpPr>
          <p:cNvPr id="7577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extLst>
      <p:ext uri="{BB962C8B-B14F-4D97-AF65-F5344CB8AC3E}">
        <p14:creationId xmlns:p14="http://schemas.microsoft.com/office/powerpoint/2010/main" val="3631801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447800"/>
            <a:ext cx="7848600" cy="4876800"/>
          </a:xfrm>
        </p:spPr>
        <p:txBody>
          <a:bodyPr>
            <a:normAutofit/>
          </a:bodyPr>
          <a:lstStyle/>
          <a:p>
            <a:pPr marL="109537" indent="0" eaLnBrk="1" hangingPunct="1">
              <a:spcBef>
                <a:spcPts val="600"/>
              </a:spcBef>
              <a:buClr>
                <a:schemeClr val="accent2"/>
              </a:buClr>
              <a:buNone/>
            </a:pPr>
            <a:r>
              <a:rPr lang="en-US" sz="2000" b="1" dirty="0" smtClean="0">
                <a:solidFill>
                  <a:srgbClr val="2600FF"/>
                </a:solidFill>
                <a:latin typeface="ArialMT"/>
              </a:rPr>
              <a:t>5. Who </a:t>
            </a:r>
            <a:r>
              <a:rPr lang="en-US" sz="2000" b="1" dirty="0">
                <a:solidFill>
                  <a:srgbClr val="2600FF"/>
                </a:solidFill>
                <a:latin typeface="ArialMT"/>
              </a:rPr>
              <a:t>are the main players needed to put the Canadian energy strategy into play</a:t>
            </a:r>
            <a:r>
              <a:rPr lang="en-US" sz="2000" b="1" dirty="0" smtClean="0">
                <a:solidFill>
                  <a:srgbClr val="2600FF"/>
                </a:solidFill>
                <a:latin typeface="ArialMT"/>
              </a:rPr>
              <a:t>?</a:t>
            </a:r>
            <a:br>
              <a:rPr lang="en-US" sz="2000" b="1" dirty="0" smtClean="0">
                <a:solidFill>
                  <a:srgbClr val="2600FF"/>
                </a:solidFill>
                <a:latin typeface="ArialMT"/>
              </a:rPr>
            </a:br>
            <a:endParaRPr lang="en-US" sz="2000" b="1" dirty="0" smtClean="0">
              <a:solidFill>
                <a:srgbClr val="2600FF"/>
              </a:solidFill>
              <a:latin typeface="ArialMT"/>
            </a:endParaRPr>
          </a:p>
          <a:p>
            <a:pPr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Post-secondary education sector</a:t>
            </a:r>
          </a:p>
          <a:p>
            <a:pPr lvl="1" eaLnBrk="1" hangingPunct="1">
              <a:spcBef>
                <a:spcPts val="600"/>
              </a:spcBef>
              <a:buClr>
                <a:schemeClr val="accent2"/>
              </a:buClr>
            </a:pPr>
            <a:r>
              <a:rPr lang="en-CA" sz="1800" dirty="0" smtClean="0">
                <a:latin typeface="Tahoma" pitchFamily="34" charset="0"/>
                <a:ea typeface="ＭＳ Ｐゴシック" pitchFamily="34" charset="-128"/>
                <a:cs typeface="Tahoma" pitchFamily="34" charset="0"/>
              </a:rPr>
              <a:t>Ability to accelerate innovation across all energy-related sectors</a:t>
            </a:r>
          </a:p>
          <a:p>
            <a:pPr lvl="1" eaLnBrk="1" hangingPunct="1">
              <a:spcBef>
                <a:spcPts val="600"/>
              </a:spcBef>
              <a:buClr>
                <a:schemeClr val="accent2"/>
              </a:buClr>
            </a:pPr>
            <a:r>
              <a:rPr lang="en-CA" sz="1800" dirty="0" smtClean="0">
                <a:latin typeface="Tahoma" pitchFamily="34" charset="0"/>
                <a:ea typeface="ＭＳ Ｐゴシック" pitchFamily="34" charset="-128"/>
                <a:cs typeface="Tahoma" pitchFamily="34" charset="0"/>
              </a:rPr>
              <a:t>Preparing workforce for success in strategy implementation</a:t>
            </a:r>
          </a:p>
          <a:p>
            <a:pPr lvl="2" eaLnBrk="1" hangingPunct="1">
              <a:spcBef>
                <a:spcPts val="600"/>
              </a:spcBef>
            </a:pPr>
            <a:r>
              <a:rPr lang="en-CA" sz="1600" dirty="0" smtClean="0">
                <a:latin typeface="Tahoma" pitchFamily="34" charset="0"/>
                <a:ea typeface="ＭＳ Ｐゴシック" pitchFamily="34" charset="-128"/>
                <a:cs typeface="Tahoma" pitchFamily="34" charset="0"/>
              </a:rPr>
              <a:t>Technical training for new workers on latest technologies</a:t>
            </a:r>
          </a:p>
          <a:p>
            <a:pPr lvl="2" eaLnBrk="1" hangingPunct="1">
              <a:spcBef>
                <a:spcPts val="600"/>
              </a:spcBef>
            </a:pPr>
            <a:r>
              <a:rPr lang="en-CA" sz="1600" dirty="0" smtClean="0">
                <a:latin typeface="Tahoma" pitchFamily="34" charset="0"/>
                <a:ea typeface="ＭＳ Ｐゴシック" pitchFamily="34" charset="-128"/>
                <a:cs typeface="Tahoma" pitchFamily="34" charset="0"/>
              </a:rPr>
              <a:t>Upgrading skills of existing workers </a:t>
            </a:r>
          </a:p>
          <a:p>
            <a:pPr lvl="1" eaLnBrk="1" hangingPunct="1">
              <a:spcBef>
                <a:spcPts val="600"/>
              </a:spcBef>
              <a:buClr>
                <a:schemeClr val="accent2"/>
              </a:buClr>
              <a:buSzPts val="1800"/>
            </a:pPr>
            <a:r>
              <a:rPr lang="en-CA" sz="1800" dirty="0">
                <a:latin typeface="Tahoma" pitchFamily="34" charset="0"/>
                <a:ea typeface="ＭＳ Ｐゴシック" pitchFamily="34" charset="-128"/>
                <a:cs typeface="Tahoma" pitchFamily="34" charset="0"/>
              </a:rPr>
              <a:t>Knowledge </a:t>
            </a:r>
            <a:r>
              <a:rPr lang="en-CA" sz="1800" dirty="0" smtClean="0">
                <a:latin typeface="Tahoma" pitchFamily="34" charset="0"/>
                <a:ea typeface="ＭＳ Ｐゴシック" pitchFamily="34" charset="-128"/>
                <a:cs typeface="Tahoma" pitchFamily="34" charset="0"/>
              </a:rPr>
              <a:t>Transfer</a:t>
            </a:r>
          </a:p>
          <a:p>
            <a:pPr eaLnBrk="1" hangingPunct="1">
              <a:spcBef>
                <a:spcPts val="600"/>
              </a:spcBef>
              <a:buClr>
                <a:schemeClr val="accent2"/>
              </a:buClr>
              <a:buSzPts val="1800"/>
            </a:pPr>
            <a:r>
              <a:rPr lang="en-CA" sz="2000" dirty="0" smtClean="0">
                <a:latin typeface="Tahoma" pitchFamily="34" charset="0"/>
                <a:ea typeface="ＭＳ Ｐゴシック" pitchFamily="34" charset="-128"/>
                <a:cs typeface="Tahoma" pitchFamily="34" charset="0"/>
              </a:rPr>
              <a:t>Public laboratories and facilities</a:t>
            </a:r>
          </a:p>
          <a:p>
            <a:pPr lvl="1" eaLnBrk="1" hangingPunct="1">
              <a:spcBef>
                <a:spcPts val="600"/>
              </a:spcBef>
              <a:buSzPts val="1800"/>
            </a:pPr>
            <a:r>
              <a:rPr lang="en-CA" sz="1800" dirty="0" smtClean="0">
                <a:latin typeface="Tahoma" pitchFamily="34" charset="0"/>
                <a:ea typeface="ＭＳ Ｐゴシック" pitchFamily="34" charset="-128"/>
                <a:cs typeface="Tahoma" pitchFamily="34" charset="0"/>
              </a:rPr>
              <a:t>Applied R&amp;D</a:t>
            </a:r>
          </a:p>
          <a:p>
            <a:pPr eaLnBrk="1" hangingPunct="1">
              <a:spcBef>
                <a:spcPts val="600"/>
              </a:spcBef>
              <a:buClr>
                <a:schemeClr val="accent2"/>
              </a:buClr>
              <a:buSzPts val="1800"/>
            </a:pPr>
            <a:r>
              <a:rPr lang="en-CA" sz="2000" dirty="0" smtClean="0">
                <a:latin typeface="Tahoma" pitchFamily="34" charset="0"/>
                <a:ea typeface="ＭＳ Ｐゴシック" pitchFamily="34" charset="-128"/>
                <a:cs typeface="Tahoma" pitchFamily="34" charset="0"/>
              </a:rPr>
              <a:t>Utilities and private-sector</a:t>
            </a:r>
          </a:p>
          <a:p>
            <a:pPr lvl="1" eaLnBrk="1" hangingPunct="1">
              <a:spcBef>
                <a:spcPts val="600"/>
              </a:spcBef>
              <a:buSzPts val="1800"/>
            </a:pPr>
            <a:r>
              <a:rPr lang="en-CA" sz="1800" dirty="0" smtClean="0">
                <a:latin typeface="Tahoma" pitchFamily="34" charset="0"/>
                <a:ea typeface="ＭＳ Ｐゴシック" pitchFamily="34" charset="-128"/>
                <a:cs typeface="Tahoma" pitchFamily="34" charset="0"/>
              </a:rPr>
              <a:t>Willingness to work with public sector AND implement results</a:t>
            </a:r>
            <a:endParaRPr lang="en-CA" sz="1800" dirty="0">
              <a:latin typeface="Tahoma" pitchFamily="34" charset="0"/>
              <a:ea typeface="ＭＳ Ｐゴシック" pitchFamily="34" charset="-128"/>
              <a:cs typeface="Tahoma" pitchFamily="34" charset="0"/>
            </a:endParaRPr>
          </a:p>
          <a:p>
            <a:pPr lvl="1" eaLnBrk="1" hangingPunct="1">
              <a:spcBef>
                <a:spcPts val="1000"/>
              </a:spcBef>
              <a:buClr>
                <a:schemeClr val="accent2"/>
              </a:buClr>
            </a:pPr>
            <a:endParaRPr lang="en-CA" sz="1400" dirty="0" smtClean="0">
              <a:latin typeface="Tahoma" pitchFamily="34" charset="0"/>
              <a:ea typeface="ＭＳ Ｐゴシック" pitchFamily="34" charset="-128"/>
              <a:cs typeface="Tahoma" pitchFamily="34" charset="0"/>
            </a:endParaRPr>
          </a:p>
        </p:txBody>
      </p:sp>
      <p:sp>
        <p:nvSpPr>
          <p:cNvPr id="2150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Answering your questions</a:t>
            </a:r>
            <a:endParaRPr lang="en-CA" sz="2800" dirty="0">
              <a:solidFill>
                <a:schemeClr val="tx1"/>
              </a:solidFill>
              <a:latin typeface="Tahoma" charset="0"/>
              <a:ea typeface="+mj-ea"/>
              <a:cs typeface="Tahoma" charset="0"/>
            </a:endParaRPr>
          </a:p>
        </p:txBody>
      </p:sp>
      <p:sp>
        <p:nvSpPr>
          <p:cNvPr id="7577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extLst>
      <p:ext uri="{BB962C8B-B14F-4D97-AF65-F5344CB8AC3E}">
        <p14:creationId xmlns:p14="http://schemas.microsoft.com/office/powerpoint/2010/main" val="3771294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524000"/>
            <a:ext cx="8077200" cy="4724400"/>
          </a:xfrm>
        </p:spPr>
        <p:txBody>
          <a:bodyPr>
            <a:normAutofit fontScale="92500" lnSpcReduction="20000"/>
          </a:bodyPr>
          <a:lstStyle/>
          <a:p>
            <a:pPr marL="109537" indent="0" eaLnBrk="1" hangingPunct="1">
              <a:lnSpc>
                <a:spcPct val="110000"/>
              </a:lnSpc>
              <a:spcBef>
                <a:spcPts val="600"/>
              </a:spcBef>
              <a:buClr>
                <a:schemeClr val="accent2"/>
              </a:buClr>
              <a:buNone/>
            </a:pPr>
            <a:r>
              <a:rPr lang="en-US" sz="2000" b="1" dirty="0" smtClean="0">
                <a:solidFill>
                  <a:srgbClr val="2600FF"/>
                </a:solidFill>
                <a:latin typeface="ArialMT"/>
              </a:rPr>
              <a:t>6. What </a:t>
            </a:r>
            <a:r>
              <a:rPr lang="en-US" sz="2000" b="1" dirty="0">
                <a:solidFill>
                  <a:srgbClr val="2600FF"/>
                </a:solidFill>
                <a:latin typeface="ArialMT"/>
              </a:rPr>
              <a:t>can the federal government do to facilitate realization of the strategy?</a:t>
            </a:r>
            <a:r>
              <a:rPr lang="en-US" sz="2000" b="1" dirty="0" smtClean="0">
                <a:solidFill>
                  <a:srgbClr val="2600FF"/>
                </a:solidFill>
                <a:latin typeface="ArialMT"/>
              </a:rPr>
              <a:t/>
            </a:r>
            <a:br>
              <a:rPr lang="en-US" sz="2000" b="1" dirty="0" smtClean="0">
                <a:solidFill>
                  <a:srgbClr val="2600FF"/>
                </a:solidFill>
                <a:latin typeface="ArialMT"/>
              </a:rPr>
            </a:br>
            <a:endParaRPr lang="en-US" sz="2000" b="1" dirty="0" smtClean="0">
              <a:solidFill>
                <a:srgbClr val="2600FF"/>
              </a:solidFill>
              <a:latin typeface="ArialMT"/>
            </a:endParaRPr>
          </a:p>
          <a:p>
            <a:pPr eaLnBrk="1" hangingPunct="1">
              <a:lnSpc>
                <a:spcPct val="110000"/>
              </a:lnSpc>
              <a:spcBef>
                <a:spcPts val="600"/>
              </a:spcBef>
              <a:buClr>
                <a:schemeClr val="accent2"/>
              </a:buClr>
            </a:pPr>
            <a:r>
              <a:rPr lang="en-CA" sz="2000" dirty="0" smtClean="0">
                <a:latin typeface="Tahoma" pitchFamily="34" charset="0"/>
                <a:ea typeface="ＭＳ Ｐゴシック" pitchFamily="34" charset="-128"/>
                <a:cs typeface="Tahoma" pitchFamily="34" charset="0"/>
              </a:rPr>
              <a:t>Increase </a:t>
            </a:r>
            <a:r>
              <a:rPr lang="en-CA" sz="2000" dirty="0">
                <a:latin typeface="Tahoma" pitchFamily="34" charset="0"/>
                <a:ea typeface="ＭＳ Ｐゴシック" pitchFamily="34" charset="-128"/>
                <a:cs typeface="Tahoma" pitchFamily="34" charset="0"/>
              </a:rPr>
              <a:t>support for Canadian </a:t>
            </a:r>
            <a:r>
              <a:rPr lang="en-CA" sz="2000" dirty="0" smtClean="0">
                <a:latin typeface="Tahoma" pitchFamily="34" charset="0"/>
                <a:ea typeface="ＭＳ Ｐゴシック" pitchFamily="34" charset="-128"/>
                <a:cs typeface="Tahoma" pitchFamily="34" charset="0"/>
              </a:rPr>
              <a:t>Colleges </a:t>
            </a:r>
            <a:r>
              <a:rPr lang="en-CA" sz="2000" dirty="0">
                <a:latin typeface="Tahoma" pitchFamily="34" charset="0"/>
                <a:ea typeface="ＭＳ Ｐゴシック" pitchFamily="34" charset="-128"/>
                <a:cs typeface="Tahoma" pitchFamily="34" charset="0"/>
              </a:rPr>
              <a:t>to </a:t>
            </a:r>
            <a:r>
              <a:rPr lang="en-CA" sz="2000" dirty="0" smtClean="0">
                <a:latin typeface="Tahoma" pitchFamily="34" charset="0"/>
                <a:ea typeface="ＭＳ Ｐゴシック" pitchFamily="34" charset="-128"/>
                <a:cs typeface="Tahoma" pitchFamily="34" charset="0"/>
              </a:rPr>
              <a:t>expand the capacity for innovation across energy-related sectors, e.g. NSERC’s College and Community Innovation Program ($40M currently)</a:t>
            </a:r>
          </a:p>
          <a:p>
            <a:pPr lvl="1" eaLnBrk="1" hangingPunct="1">
              <a:lnSpc>
                <a:spcPct val="110000"/>
              </a:lnSpc>
              <a:spcBef>
                <a:spcPts val="600"/>
              </a:spcBef>
              <a:buClr>
                <a:schemeClr val="accent2"/>
              </a:buClr>
            </a:pPr>
            <a:r>
              <a:rPr lang="en-CA" sz="1800" dirty="0" smtClean="0">
                <a:latin typeface="Tahoma" pitchFamily="34" charset="0"/>
                <a:ea typeface="ＭＳ Ｐゴシック" pitchFamily="34" charset="-128"/>
                <a:cs typeface="Tahoma" pitchFamily="34" charset="0"/>
              </a:rPr>
              <a:t>Innovation Enhancement</a:t>
            </a:r>
          </a:p>
          <a:p>
            <a:pPr lvl="2" eaLnBrk="1" hangingPunct="1">
              <a:lnSpc>
                <a:spcPct val="110000"/>
              </a:lnSpc>
              <a:spcBef>
                <a:spcPts val="600"/>
              </a:spcBef>
            </a:pPr>
            <a:r>
              <a:rPr lang="en-CA" sz="1600" dirty="0" smtClean="0">
                <a:latin typeface="Tahoma" pitchFamily="34" charset="0"/>
                <a:ea typeface="ＭＳ Ｐゴシック" pitchFamily="34" charset="-128"/>
                <a:cs typeface="Tahoma" pitchFamily="34" charset="0"/>
              </a:rPr>
              <a:t>applied research on improving the energy performance of buildings</a:t>
            </a:r>
          </a:p>
          <a:p>
            <a:pPr lvl="1" eaLnBrk="1" hangingPunct="1">
              <a:lnSpc>
                <a:spcPct val="110000"/>
              </a:lnSpc>
              <a:spcBef>
                <a:spcPts val="600"/>
              </a:spcBef>
              <a:buClr>
                <a:schemeClr val="accent2"/>
              </a:buClr>
              <a:buSzPts val="1800"/>
            </a:pPr>
            <a:r>
              <a:rPr lang="en-CA" sz="1800" dirty="0" smtClean="0">
                <a:latin typeface="Tahoma" pitchFamily="34" charset="0"/>
                <a:ea typeface="ＭＳ Ｐゴシック" pitchFamily="34" charset="-128"/>
                <a:cs typeface="Tahoma" pitchFamily="34" charset="0"/>
              </a:rPr>
              <a:t>Applied Research Tools and Instruments</a:t>
            </a:r>
          </a:p>
          <a:p>
            <a:pPr lvl="2" eaLnBrk="1" hangingPunct="1">
              <a:lnSpc>
                <a:spcPct val="110000"/>
              </a:lnSpc>
              <a:spcBef>
                <a:spcPts val="600"/>
              </a:spcBef>
              <a:buSzPts val="1800"/>
            </a:pPr>
            <a:r>
              <a:rPr lang="en-CA" sz="1600" dirty="0">
                <a:latin typeface="Tahoma" pitchFamily="34" charset="0"/>
                <a:ea typeface="ＭＳ Ｐゴシック" pitchFamily="34" charset="-128"/>
                <a:cs typeface="Tahoma" pitchFamily="34" charset="0"/>
              </a:rPr>
              <a:t>a</a:t>
            </a:r>
            <a:r>
              <a:rPr lang="en-CA" sz="1600" dirty="0" smtClean="0">
                <a:latin typeface="Tahoma" pitchFamily="34" charset="0"/>
                <a:ea typeface="ＭＳ Ｐゴシック" pitchFamily="34" charset="-128"/>
                <a:cs typeface="Tahoma" pitchFamily="34" charset="0"/>
              </a:rPr>
              <a:t>ir leakage testing (industrial buildings) and environmental chamber expansion </a:t>
            </a:r>
          </a:p>
          <a:p>
            <a:pPr lvl="1" eaLnBrk="1" hangingPunct="1">
              <a:lnSpc>
                <a:spcPct val="110000"/>
              </a:lnSpc>
              <a:spcBef>
                <a:spcPts val="600"/>
              </a:spcBef>
              <a:buClr>
                <a:schemeClr val="accent2"/>
              </a:buClr>
              <a:buSzPts val="1800"/>
            </a:pPr>
            <a:r>
              <a:rPr lang="en-CA" sz="1800" dirty="0" smtClean="0">
                <a:latin typeface="Tahoma" pitchFamily="34" charset="0"/>
                <a:ea typeface="ＭＳ Ｐゴシック" pitchFamily="34" charset="-128"/>
                <a:cs typeface="Tahoma" pitchFamily="34" charset="0"/>
              </a:rPr>
              <a:t>Applied Research &amp; Development</a:t>
            </a:r>
          </a:p>
          <a:p>
            <a:pPr lvl="1" eaLnBrk="1" hangingPunct="1">
              <a:lnSpc>
                <a:spcPct val="110000"/>
              </a:lnSpc>
              <a:spcBef>
                <a:spcPts val="600"/>
              </a:spcBef>
              <a:buClr>
                <a:schemeClr val="accent2"/>
              </a:buClr>
            </a:pPr>
            <a:r>
              <a:rPr lang="en-CA" sz="1800" dirty="0" smtClean="0">
                <a:latin typeface="Tahoma" pitchFamily="34" charset="0"/>
                <a:ea typeface="ＭＳ Ｐゴシック" pitchFamily="34" charset="-128"/>
                <a:cs typeface="Tahoma" pitchFamily="34" charset="0"/>
              </a:rPr>
              <a:t>Industrial Research Chairs </a:t>
            </a:r>
            <a:r>
              <a:rPr lang="en-CA" sz="1800" dirty="0">
                <a:latin typeface="Tahoma" pitchFamily="34" charset="0"/>
                <a:ea typeface="ＭＳ Ｐゴシック" pitchFamily="34" charset="-128"/>
                <a:cs typeface="Tahoma" pitchFamily="34" charset="0"/>
              </a:rPr>
              <a:t>for </a:t>
            </a:r>
            <a:r>
              <a:rPr lang="en-CA" sz="1800" dirty="0" smtClean="0">
                <a:latin typeface="Tahoma" pitchFamily="34" charset="0"/>
                <a:ea typeface="ＭＳ Ｐゴシック" pitchFamily="34" charset="-128"/>
                <a:cs typeface="Tahoma" pitchFamily="34" charset="0"/>
              </a:rPr>
              <a:t>Colleges (42 </a:t>
            </a:r>
            <a:r>
              <a:rPr lang="en-CA" sz="1800" dirty="0">
                <a:latin typeface="Tahoma" pitchFamily="34" charset="0"/>
                <a:ea typeface="ＭＳ Ｐゴシック" pitchFamily="34" charset="-128"/>
                <a:cs typeface="Tahoma" pitchFamily="34" charset="0"/>
              </a:rPr>
              <a:t>applications for 18 awards)</a:t>
            </a:r>
            <a:endParaRPr lang="en-CA" sz="1800" dirty="0" smtClean="0">
              <a:latin typeface="Tahoma" pitchFamily="34" charset="0"/>
              <a:ea typeface="ＭＳ Ｐゴシック" pitchFamily="34" charset="-128"/>
              <a:cs typeface="Tahoma" pitchFamily="34" charset="0"/>
            </a:endParaRPr>
          </a:p>
          <a:p>
            <a:pPr lvl="2" eaLnBrk="1" hangingPunct="1">
              <a:lnSpc>
                <a:spcPct val="110000"/>
              </a:lnSpc>
              <a:spcBef>
                <a:spcPts val="600"/>
              </a:spcBef>
            </a:pPr>
            <a:r>
              <a:rPr lang="en-CA" sz="1600" dirty="0" smtClean="0">
                <a:latin typeface="Tahoma" pitchFamily="34" charset="0"/>
                <a:ea typeface="ＭＳ Ｐゴシック" pitchFamily="34" charset="-128"/>
                <a:cs typeface="Tahoma" pitchFamily="34" charset="0"/>
              </a:rPr>
              <a:t>assess the performance of green buildings</a:t>
            </a:r>
          </a:p>
          <a:p>
            <a:pPr lvl="1" eaLnBrk="1" hangingPunct="1">
              <a:lnSpc>
                <a:spcPct val="110000"/>
              </a:lnSpc>
              <a:spcBef>
                <a:spcPts val="600"/>
              </a:spcBef>
              <a:buClr>
                <a:schemeClr val="accent2"/>
              </a:buClr>
              <a:buSzPts val="1800"/>
            </a:pPr>
            <a:r>
              <a:rPr lang="en-CA" sz="1800" dirty="0" smtClean="0">
                <a:latin typeface="Tahoma" pitchFamily="34" charset="0"/>
                <a:ea typeface="ＭＳ Ｐゴシック" pitchFamily="34" charset="-128"/>
                <a:cs typeface="Tahoma" pitchFamily="34" charset="0"/>
              </a:rPr>
              <a:t>Technology Access Centres</a:t>
            </a:r>
          </a:p>
          <a:p>
            <a:pPr lvl="1" eaLnBrk="1" hangingPunct="1">
              <a:lnSpc>
                <a:spcPct val="110000"/>
              </a:lnSpc>
              <a:spcBef>
                <a:spcPts val="600"/>
              </a:spcBef>
              <a:buClr>
                <a:schemeClr val="accent2"/>
              </a:buClr>
              <a:buSzPts val="1800"/>
            </a:pPr>
            <a:r>
              <a:rPr lang="en-CA" sz="1800" dirty="0" smtClean="0">
                <a:latin typeface="Tahoma" pitchFamily="34" charset="0"/>
                <a:ea typeface="ＭＳ Ｐゴシック" pitchFamily="34" charset="-128"/>
                <a:cs typeface="Tahoma" pitchFamily="34" charset="0"/>
              </a:rPr>
              <a:t>College-University Idea-to-Innovation</a:t>
            </a:r>
            <a:endParaRPr lang="en-CA" sz="1600" dirty="0" smtClean="0">
              <a:latin typeface="Tahoma" pitchFamily="34" charset="0"/>
              <a:ea typeface="ＭＳ Ｐゴシック" pitchFamily="34" charset="-128"/>
              <a:cs typeface="Tahoma" pitchFamily="34" charset="0"/>
            </a:endParaRPr>
          </a:p>
        </p:txBody>
      </p:sp>
      <p:sp>
        <p:nvSpPr>
          <p:cNvPr id="2150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Answering your questions</a:t>
            </a:r>
            <a:endParaRPr lang="en-CA" sz="2800" dirty="0">
              <a:solidFill>
                <a:schemeClr val="tx1"/>
              </a:solidFill>
              <a:latin typeface="Tahoma" charset="0"/>
              <a:ea typeface="+mj-ea"/>
              <a:cs typeface="Tahoma" charset="0"/>
            </a:endParaRPr>
          </a:p>
        </p:txBody>
      </p:sp>
      <p:sp>
        <p:nvSpPr>
          <p:cNvPr id="7577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extLst>
      <p:ext uri="{BB962C8B-B14F-4D97-AF65-F5344CB8AC3E}">
        <p14:creationId xmlns:p14="http://schemas.microsoft.com/office/powerpoint/2010/main" val="4158443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ppor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90800" y="5276400"/>
            <a:ext cx="4058367" cy="972000"/>
          </a:xfrm>
          <a:prstGeom prst="rect">
            <a:avLst/>
          </a:prstGeom>
        </p:spPr>
      </p:pic>
      <p:sp>
        <p:nvSpPr>
          <p:cNvPr id="21507" name="Content Placeholder 2"/>
          <p:cNvSpPr>
            <a:spLocks noGrp="1"/>
          </p:cNvSpPr>
          <p:nvPr>
            <p:ph idx="1"/>
          </p:nvPr>
        </p:nvSpPr>
        <p:spPr>
          <a:xfrm>
            <a:off x="685800" y="1295400"/>
            <a:ext cx="7848600" cy="3886200"/>
          </a:xfrm>
        </p:spPr>
        <p:txBody>
          <a:bodyPr>
            <a:normAutofit/>
          </a:bodyPr>
          <a:lstStyle/>
          <a:p>
            <a:pPr eaLnBrk="1" hangingPunct="1">
              <a:lnSpc>
                <a:spcPct val="110000"/>
              </a:lnSpc>
              <a:spcBef>
                <a:spcPts val="600"/>
              </a:spcBef>
              <a:buClr>
                <a:schemeClr val="accent2"/>
              </a:buClr>
            </a:pPr>
            <a:r>
              <a:rPr lang="en-CA" sz="2400" b="1" dirty="0" smtClean="0">
                <a:latin typeface="Tahoma" pitchFamily="34" charset="0"/>
                <a:ea typeface="ＭＳ Ｐゴシック" pitchFamily="34" charset="-128"/>
                <a:cs typeface="Tahoma" pitchFamily="34" charset="0"/>
              </a:rPr>
              <a:t>Sustainable Transportation</a:t>
            </a:r>
          </a:p>
          <a:p>
            <a:pPr lvl="1" eaLnBrk="1" hangingPunct="1">
              <a:lnSpc>
                <a:spcPct val="110000"/>
              </a:lnSpc>
              <a:spcBef>
                <a:spcPts val="600"/>
              </a:spcBef>
              <a:buClr>
                <a:schemeClr val="accent2"/>
              </a:buClr>
            </a:pPr>
            <a:r>
              <a:rPr lang="en-CA" sz="2000" dirty="0" smtClean="0">
                <a:latin typeface="Tahoma" pitchFamily="34" charset="0"/>
                <a:ea typeface="ＭＳ Ｐゴシック" pitchFamily="34" charset="-128"/>
                <a:cs typeface="Tahoma" pitchFamily="34" charset="0"/>
              </a:rPr>
              <a:t>Support testing and demonstration of electric vehicle technology performance in northern climates</a:t>
            </a:r>
          </a:p>
          <a:p>
            <a:pPr lvl="1" eaLnBrk="1" hangingPunct="1">
              <a:lnSpc>
                <a:spcPct val="110000"/>
              </a:lnSpc>
              <a:spcBef>
                <a:spcPts val="600"/>
              </a:spcBef>
              <a:buClr>
                <a:schemeClr val="accent2"/>
              </a:buClr>
            </a:pPr>
            <a:r>
              <a:rPr lang="en-CA" sz="2000" dirty="0" smtClean="0">
                <a:latin typeface="Tahoma" pitchFamily="34" charset="0"/>
                <a:ea typeface="ＭＳ Ｐゴシック" pitchFamily="34" charset="-128"/>
                <a:cs typeface="Tahoma" pitchFamily="34" charset="0"/>
              </a:rPr>
              <a:t>Support the recommendations of Electric Mobility Canada</a:t>
            </a:r>
          </a:p>
          <a:p>
            <a:pPr lvl="2" eaLnBrk="1" hangingPunct="1">
              <a:lnSpc>
                <a:spcPct val="110000"/>
              </a:lnSpc>
              <a:spcBef>
                <a:spcPts val="600"/>
              </a:spcBef>
            </a:pPr>
            <a:r>
              <a:rPr lang="en-CA" sz="1800" dirty="0" smtClean="0">
                <a:latin typeface="Tahoma" pitchFamily="34" charset="0"/>
                <a:ea typeface="ＭＳ Ｐゴシック" pitchFamily="34" charset="-128"/>
                <a:cs typeface="Tahoma" pitchFamily="34" charset="0"/>
              </a:rPr>
              <a:t>Invest in the development of amendments to Codes and Standards</a:t>
            </a:r>
          </a:p>
          <a:p>
            <a:pPr lvl="2" eaLnBrk="1" hangingPunct="1">
              <a:lnSpc>
                <a:spcPct val="110000"/>
              </a:lnSpc>
              <a:spcBef>
                <a:spcPts val="600"/>
              </a:spcBef>
            </a:pPr>
            <a:r>
              <a:rPr lang="en-CA" sz="1800" dirty="0" smtClean="0">
                <a:latin typeface="Tahoma" pitchFamily="34" charset="0"/>
                <a:ea typeface="ＭＳ Ｐゴシック" pitchFamily="34" charset="-128"/>
                <a:cs typeface="Tahoma" pitchFamily="34" charset="0"/>
              </a:rPr>
              <a:t>Invest in Charging Infrastructure for electric vehicles</a:t>
            </a:r>
          </a:p>
          <a:p>
            <a:pPr lvl="2" eaLnBrk="1" hangingPunct="1">
              <a:lnSpc>
                <a:spcPct val="110000"/>
              </a:lnSpc>
              <a:spcBef>
                <a:spcPts val="600"/>
              </a:spcBef>
            </a:pPr>
            <a:r>
              <a:rPr lang="en-CA" sz="1800" dirty="0" smtClean="0">
                <a:latin typeface="Tahoma" pitchFamily="34" charset="0"/>
                <a:ea typeface="ＭＳ Ｐゴシック" pitchFamily="34" charset="-128"/>
                <a:cs typeface="Tahoma" pitchFamily="34" charset="0"/>
              </a:rPr>
              <a:t>Urge federal fleets to lead by example</a:t>
            </a:r>
          </a:p>
          <a:p>
            <a:pPr lvl="2" eaLnBrk="1" hangingPunct="1">
              <a:lnSpc>
                <a:spcPct val="110000"/>
              </a:lnSpc>
              <a:spcBef>
                <a:spcPts val="600"/>
              </a:spcBef>
            </a:pPr>
            <a:r>
              <a:rPr lang="en-CA" sz="1800" dirty="0" smtClean="0">
                <a:latin typeface="Tahoma" pitchFamily="34" charset="0"/>
                <a:ea typeface="ＭＳ Ｐゴシック" pitchFamily="34" charset="-128"/>
                <a:cs typeface="Tahoma" pitchFamily="34" charset="0"/>
              </a:rPr>
              <a:t>Initiate Canada’s green highway</a:t>
            </a:r>
          </a:p>
          <a:p>
            <a:pPr lvl="1" eaLnBrk="1" hangingPunct="1">
              <a:lnSpc>
                <a:spcPct val="110000"/>
              </a:lnSpc>
              <a:spcBef>
                <a:spcPts val="600"/>
              </a:spcBef>
              <a:buClr>
                <a:schemeClr val="accent2"/>
              </a:buClr>
            </a:pPr>
            <a:r>
              <a:rPr lang="en-US" sz="2000" dirty="0" smtClean="0">
                <a:latin typeface="Tahoma" pitchFamily="34" charset="0"/>
                <a:ea typeface="ＭＳ Ｐゴシック" pitchFamily="34" charset="-128"/>
                <a:cs typeface="Tahoma" pitchFamily="34" charset="0"/>
              </a:rPr>
              <a:t>Support related training, e.g. first responders</a:t>
            </a:r>
            <a:endParaRPr lang="en-CA" sz="1400" dirty="0">
              <a:latin typeface="Tahoma" pitchFamily="34" charset="0"/>
              <a:ea typeface="ＭＳ Ｐゴシック" pitchFamily="34" charset="-128"/>
              <a:cs typeface="Tahoma" pitchFamily="34" charset="0"/>
            </a:endParaRPr>
          </a:p>
          <a:p>
            <a:pPr lvl="2" eaLnBrk="1" hangingPunct="1">
              <a:spcBef>
                <a:spcPts val="1000"/>
              </a:spcBef>
            </a:pPr>
            <a:endParaRPr lang="en-CA" sz="1400" dirty="0" smtClean="0">
              <a:latin typeface="Tahoma" pitchFamily="34" charset="0"/>
              <a:ea typeface="ＭＳ Ｐゴシック" pitchFamily="34" charset="-128"/>
              <a:cs typeface="Tahoma" pitchFamily="34" charset="0"/>
            </a:endParaRPr>
          </a:p>
        </p:txBody>
      </p:sp>
      <p:sp>
        <p:nvSpPr>
          <p:cNvPr id="2150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Sector-Specific Recommendations</a:t>
            </a:r>
            <a:endParaRPr lang="en-CA" sz="2800" dirty="0">
              <a:solidFill>
                <a:schemeClr val="tx1"/>
              </a:solidFill>
              <a:latin typeface="Tahoma" charset="0"/>
              <a:ea typeface="+mj-ea"/>
              <a:cs typeface="Tahoma" charset="0"/>
            </a:endParaRPr>
          </a:p>
        </p:txBody>
      </p:sp>
      <p:sp>
        <p:nvSpPr>
          <p:cNvPr id="7577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extLst>
      <p:ext uri="{BB962C8B-B14F-4D97-AF65-F5344CB8AC3E}">
        <p14:creationId xmlns:p14="http://schemas.microsoft.com/office/powerpoint/2010/main" val="328828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295400"/>
            <a:ext cx="7848600" cy="3429000"/>
          </a:xfrm>
        </p:spPr>
        <p:txBody>
          <a:bodyPr>
            <a:normAutofit/>
          </a:bodyPr>
          <a:lstStyle/>
          <a:p>
            <a:pPr eaLnBrk="1" hangingPunct="1">
              <a:spcBef>
                <a:spcPts val="600"/>
              </a:spcBef>
              <a:buClr>
                <a:schemeClr val="accent2"/>
              </a:buClr>
            </a:pPr>
            <a:r>
              <a:rPr lang="en-CA" sz="2400" b="1" dirty="0" smtClean="0">
                <a:latin typeface="Tahoma" pitchFamily="34" charset="0"/>
                <a:ea typeface="ＭＳ Ｐゴシック" pitchFamily="34" charset="-128"/>
                <a:cs typeface="Tahoma" pitchFamily="34" charset="0"/>
              </a:rPr>
              <a:t>Sustainable Infrastructure</a:t>
            </a:r>
          </a:p>
          <a:p>
            <a:pPr lvl="1" eaLnBrk="1" hangingPunct="1">
              <a:spcBef>
                <a:spcPts val="600"/>
              </a:spcBef>
              <a:buClr>
                <a:schemeClr val="accent2"/>
              </a:buClr>
            </a:pPr>
            <a:r>
              <a:rPr lang="en-CA" sz="2000" dirty="0">
                <a:latin typeface="Tahoma" pitchFamily="34" charset="0"/>
                <a:ea typeface="ＭＳ Ｐゴシック" pitchFamily="34" charset="-128"/>
                <a:cs typeface="Tahoma" pitchFamily="34" charset="0"/>
              </a:rPr>
              <a:t>E</a:t>
            </a:r>
            <a:r>
              <a:rPr lang="en-CA" sz="2000" dirty="0" smtClean="0">
                <a:latin typeface="Tahoma" pitchFamily="34" charset="0"/>
                <a:ea typeface="ＭＳ Ｐゴシック" pitchFamily="34" charset="-128"/>
                <a:cs typeface="Tahoma" pitchFamily="34" charset="0"/>
              </a:rPr>
              <a:t>nhance support of applied research on improving the energy performance, durability, comfort, and occupant health of large buildings</a:t>
            </a:r>
          </a:p>
          <a:p>
            <a:pPr lvl="1"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Improve performance testing, i.e. post-occupancy analysis, of new ‘green’ buildings</a:t>
            </a:r>
          </a:p>
          <a:p>
            <a:pPr lvl="1"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Extend life of existing buildings and infrastructure</a:t>
            </a:r>
          </a:p>
          <a:p>
            <a:pPr lvl="2" eaLnBrk="1" hangingPunct="1">
              <a:spcBef>
                <a:spcPts val="1000"/>
              </a:spcBef>
            </a:pPr>
            <a:endParaRPr lang="en-CA" sz="1400" dirty="0">
              <a:latin typeface="Tahoma" pitchFamily="34" charset="0"/>
              <a:ea typeface="ＭＳ Ｐゴシック" pitchFamily="34" charset="-128"/>
              <a:cs typeface="Tahoma" pitchFamily="34" charset="0"/>
            </a:endParaRPr>
          </a:p>
          <a:p>
            <a:pPr lvl="2" eaLnBrk="1" hangingPunct="1">
              <a:spcBef>
                <a:spcPts val="1000"/>
              </a:spcBef>
            </a:pPr>
            <a:endParaRPr lang="en-CA" sz="1400" dirty="0" smtClean="0">
              <a:latin typeface="Tahoma" pitchFamily="34" charset="0"/>
              <a:ea typeface="ＭＳ Ｐゴシック" pitchFamily="34" charset="-128"/>
              <a:cs typeface="Tahoma" pitchFamily="34" charset="0"/>
            </a:endParaRPr>
          </a:p>
        </p:txBody>
      </p:sp>
      <p:sp>
        <p:nvSpPr>
          <p:cNvPr id="2150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cs typeface="Tahoma" charset="0"/>
              </a:rPr>
              <a:t>Sector-Specific </a:t>
            </a:r>
            <a:r>
              <a:rPr lang="en-CA" sz="2800" dirty="0">
                <a:solidFill>
                  <a:schemeClr val="tx1"/>
                </a:solidFill>
                <a:latin typeface="Tahoma" charset="0"/>
                <a:cs typeface="Tahoma" charset="0"/>
              </a:rPr>
              <a:t>Recommendations</a:t>
            </a:r>
            <a:endParaRPr lang="en-CA" sz="2800" dirty="0">
              <a:solidFill>
                <a:schemeClr val="tx1"/>
              </a:solidFill>
              <a:latin typeface="Tahoma" charset="0"/>
              <a:ea typeface="+mj-ea"/>
              <a:cs typeface="Tahoma" charset="0"/>
            </a:endParaRPr>
          </a:p>
        </p:txBody>
      </p:sp>
      <p:sp>
        <p:nvSpPr>
          <p:cNvPr id="7577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7" name="Picture 6" descr="Suppor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90800" y="4876800"/>
            <a:ext cx="4058367" cy="972000"/>
          </a:xfrm>
          <a:prstGeom prst="rect">
            <a:avLst/>
          </a:prstGeom>
        </p:spPr>
      </p:pic>
    </p:spTree>
    <p:extLst>
      <p:ext uri="{BB962C8B-B14F-4D97-AF65-F5344CB8AC3E}">
        <p14:creationId xmlns:p14="http://schemas.microsoft.com/office/powerpoint/2010/main" val="3404977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295400"/>
            <a:ext cx="7848600" cy="4495800"/>
          </a:xfrm>
        </p:spPr>
        <p:txBody>
          <a:bodyPr>
            <a:normAutofit/>
          </a:bodyPr>
          <a:lstStyle/>
          <a:p>
            <a:pPr eaLnBrk="1" hangingPunct="1">
              <a:spcBef>
                <a:spcPts val="600"/>
              </a:spcBef>
              <a:buClr>
                <a:schemeClr val="accent2"/>
              </a:buClr>
            </a:pPr>
            <a:r>
              <a:rPr lang="en-CA" sz="2400" b="1" dirty="0" smtClean="0">
                <a:latin typeface="Tahoma" pitchFamily="34" charset="0"/>
                <a:ea typeface="ＭＳ Ｐゴシック" pitchFamily="34" charset="-128"/>
                <a:cs typeface="Tahoma" pitchFamily="34" charset="0"/>
              </a:rPr>
              <a:t>Sustainable Manufacturing</a:t>
            </a:r>
          </a:p>
          <a:p>
            <a:pPr lvl="1"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Applied research into sustainable processes and technologies</a:t>
            </a:r>
          </a:p>
          <a:p>
            <a:pPr lvl="1"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Assist with resources to train and implement best practices</a:t>
            </a:r>
          </a:p>
          <a:p>
            <a:pPr lvl="1" eaLnBrk="1" hangingPunct="1">
              <a:spcBef>
                <a:spcPts val="600"/>
              </a:spcBef>
              <a:buClr>
                <a:schemeClr val="accent2"/>
              </a:buClr>
            </a:pPr>
            <a:r>
              <a:rPr lang="en-CA" sz="2000" dirty="0" smtClean="0">
                <a:latin typeface="Tahoma" pitchFamily="34" charset="0"/>
                <a:ea typeface="ＭＳ Ｐゴシック" pitchFamily="34" charset="-128"/>
                <a:cs typeface="Tahoma" pitchFamily="34" charset="0"/>
              </a:rPr>
              <a:t>Encourage industry to capitalize on opportunities</a:t>
            </a:r>
          </a:p>
          <a:p>
            <a:pPr lvl="1" eaLnBrk="1" hangingPunct="1">
              <a:spcBef>
                <a:spcPts val="600"/>
              </a:spcBef>
              <a:buClr>
                <a:schemeClr val="accent2"/>
              </a:buClr>
            </a:pPr>
            <a:r>
              <a:rPr lang="en-CA" sz="2000" b="1" i="1" dirty="0" smtClean="0">
                <a:latin typeface="Tahoma" pitchFamily="34" charset="0"/>
                <a:ea typeface="ＭＳ Ｐゴシック" pitchFamily="34" charset="-128"/>
                <a:cs typeface="Tahoma" pitchFamily="34" charset="0"/>
              </a:rPr>
              <a:t>Alternate Energy</a:t>
            </a:r>
          </a:p>
          <a:p>
            <a:pPr lvl="2" eaLnBrk="1" hangingPunct="1">
              <a:spcBef>
                <a:spcPts val="600"/>
              </a:spcBef>
            </a:pPr>
            <a:r>
              <a:rPr lang="en-CA" sz="1800" dirty="0">
                <a:latin typeface="Tahoma" pitchFamily="34" charset="0"/>
                <a:ea typeface="ＭＳ Ｐゴシック" pitchFamily="34" charset="-128"/>
                <a:cs typeface="Tahoma" pitchFamily="34" charset="0"/>
              </a:rPr>
              <a:t>Encourage </a:t>
            </a:r>
            <a:r>
              <a:rPr lang="en-CA" sz="1800" dirty="0" smtClean="0">
                <a:latin typeface="Tahoma" pitchFamily="34" charset="0"/>
                <a:ea typeface="ＭＳ Ｐゴシック" pitchFamily="34" charset="-128"/>
                <a:cs typeface="Tahoma" pitchFamily="34" charset="0"/>
              </a:rPr>
              <a:t>manufacturer investment </a:t>
            </a:r>
            <a:r>
              <a:rPr lang="en-CA" sz="1800" dirty="0">
                <a:latin typeface="Tahoma" pitchFamily="34" charset="0"/>
                <a:ea typeface="ＭＳ Ｐゴシック" pitchFamily="34" charset="-128"/>
                <a:cs typeface="Tahoma" pitchFamily="34" charset="0"/>
              </a:rPr>
              <a:t>in developing new technologies and products in support of energy </a:t>
            </a:r>
            <a:r>
              <a:rPr lang="en-CA" sz="1800" dirty="0" smtClean="0">
                <a:latin typeface="Tahoma" pitchFamily="34" charset="0"/>
                <a:ea typeface="ＭＳ Ｐゴシック" pitchFamily="34" charset="-128"/>
                <a:cs typeface="Tahoma" pitchFamily="34" charset="0"/>
              </a:rPr>
              <a:t>savings</a:t>
            </a:r>
          </a:p>
          <a:p>
            <a:pPr lvl="3" eaLnBrk="1" hangingPunct="1">
              <a:spcBef>
                <a:spcPts val="600"/>
              </a:spcBef>
            </a:pPr>
            <a:r>
              <a:rPr lang="en-CA" sz="1600" dirty="0" smtClean="0">
                <a:latin typeface="Tahoma" pitchFamily="34" charset="0"/>
                <a:ea typeface="ＭＳ Ｐゴシック" pitchFamily="34" charset="-128"/>
                <a:cs typeface="Tahoma" pitchFamily="34" charset="0"/>
              </a:rPr>
              <a:t>Ground source heat pumps, photo-</a:t>
            </a:r>
            <a:r>
              <a:rPr lang="en-CA" sz="1600" dirty="0" err="1" smtClean="0">
                <a:latin typeface="Tahoma" pitchFamily="34" charset="0"/>
                <a:ea typeface="ＭＳ Ｐゴシック" pitchFamily="34" charset="-128"/>
                <a:cs typeface="Tahoma" pitchFamily="34" charset="0"/>
              </a:rPr>
              <a:t>voltaics</a:t>
            </a:r>
            <a:r>
              <a:rPr lang="en-CA" sz="1600" dirty="0" smtClean="0">
                <a:latin typeface="Tahoma" pitchFamily="34" charset="0"/>
                <a:ea typeface="ＭＳ Ｐゴシック" pitchFamily="34" charset="-128"/>
                <a:cs typeface="Tahoma" pitchFamily="34" charset="0"/>
              </a:rPr>
              <a:t>, wind turbines, etc.</a:t>
            </a:r>
          </a:p>
          <a:p>
            <a:pPr lvl="2" eaLnBrk="1" hangingPunct="1">
              <a:spcBef>
                <a:spcPts val="600"/>
              </a:spcBef>
            </a:pPr>
            <a:r>
              <a:rPr lang="en-CA" sz="1800" dirty="0" smtClean="0">
                <a:latin typeface="Tahoma" pitchFamily="34" charset="0"/>
                <a:ea typeface="ＭＳ Ｐゴシック" pitchFamily="34" charset="-128"/>
                <a:cs typeface="Tahoma" pitchFamily="34" charset="0"/>
              </a:rPr>
              <a:t>Long-term strategy needed</a:t>
            </a:r>
          </a:p>
          <a:p>
            <a:pPr lvl="2" eaLnBrk="1" hangingPunct="1">
              <a:spcBef>
                <a:spcPts val="1000"/>
              </a:spcBef>
            </a:pPr>
            <a:endParaRPr lang="en-CA" sz="1800" dirty="0">
              <a:latin typeface="Tahoma" pitchFamily="34" charset="0"/>
              <a:ea typeface="ＭＳ Ｐゴシック" pitchFamily="34" charset="-128"/>
              <a:cs typeface="Tahoma" pitchFamily="34" charset="0"/>
            </a:endParaRPr>
          </a:p>
          <a:p>
            <a:pPr lvl="2" eaLnBrk="1" hangingPunct="1">
              <a:spcBef>
                <a:spcPts val="1000"/>
              </a:spcBef>
            </a:pPr>
            <a:endParaRPr lang="en-CA" sz="1400" dirty="0" smtClean="0">
              <a:latin typeface="Tahoma" pitchFamily="34" charset="0"/>
              <a:ea typeface="ＭＳ Ｐゴシック" pitchFamily="34" charset="-128"/>
              <a:cs typeface="Tahoma" pitchFamily="34" charset="0"/>
            </a:endParaRPr>
          </a:p>
        </p:txBody>
      </p:sp>
      <p:sp>
        <p:nvSpPr>
          <p:cNvPr id="21506" name="Title 1"/>
          <p:cNvSpPr>
            <a:spLocks noGrp="1"/>
          </p:cNvSpPr>
          <p:nvPr>
            <p:ph type="title"/>
          </p:nvPr>
        </p:nvSpPr>
        <p:spPr/>
        <p:txBody>
          <a:bodyPr/>
          <a:lstStyle/>
          <a:p>
            <a:pPr eaLnBrk="1" fontAlgn="auto" hangingPunct="1">
              <a:spcAft>
                <a:spcPts val="0"/>
              </a:spcAft>
              <a:defRPr/>
            </a:pPr>
            <a:r>
              <a:rPr lang="en-CA" sz="2800" dirty="0" smtClean="0">
                <a:solidFill>
                  <a:schemeClr val="tx1"/>
                </a:solidFill>
                <a:latin typeface="Tahoma" charset="0"/>
                <a:ea typeface="+mj-ea"/>
                <a:cs typeface="Tahoma" charset="0"/>
              </a:rPr>
              <a:t>Recommendations</a:t>
            </a:r>
            <a:endParaRPr lang="en-CA" sz="2800" dirty="0">
              <a:solidFill>
                <a:schemeClr val="tx1"/>
              </a:solidFill>
              <a:latin typeface="Tahoma" charset="0"/>
              <a:ea typeface="+mj-ea"/>
              <a:cs typeface="Tahoma" charset="0"/>
            </a:endParaRPr>
          </a:p>
        </p:txBody>
      </p:sp>
      <p:sp>
        <p:nvSpPr>
          <p:cNvPr id="7577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6" name="Picture 5" descr="Suppor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90800" y="4876800"/>
            <a:ext cx="4058367" cy="972000"/>
          </a:xfrm>
          <a:prstGeom prst="rect">
            <a:avLst/>
          </a:prstGeom>
        </p:spPr>
      </p:pic>
    </p:spTree>
    <p:extLst>
      <p:ext uri="{BB962C8B-B14F-4D97-AF65-F5344CB8AC3E}">
        <p14:creationId xmlns:p14="http://schemas.microsoft.com/office/powerpoint/2010/main" val="4198572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457200" y="1481138"/>
            <a:ext cx="8229600" cy="2709862"/>
          </a:xfrm>
        </p:spPr>
        <p:txBody>
          <a:bodyPr/>
          <a:lstStyle/>
          <a:p>
            <a:pPr marL="0" indent="0" eaLnBrk="1" hangingPunct="1">
              <a:buFont typeface="Wingdings" pitchFamily="2" charset="2"/>
              <a:buNone/>
            </a:pPr>
            <a:r>
              <a:rPr lang="en-CA" sz="1600" b="1" dirty="0" smtClean="0">
                <a:latin typeface="Tahoma" pitchFamily="34" charset="0"/>
                <a:ea typeface="ＭＳ Ｐゴシック" pitchFamily="34" charset="-128"/>
                <a:cs typeface="Tahoma" pitchFamily="34" charset="0"/>
              </a:rPr>
              <a:t>Ray </a:t>
            </a:r>
            <a:r>
              <a:rPr lang="en-CA" sz="1600" b="1" dirty="0" err="1" smtClean="0">
                <a:latin typeface="Tahoma" pitchFamily="34" charset="0"/>
                <a:ea typeface="ＭＳ Ｐゴシック" pitchFamily="34" charset="-128"/>
                <a:cs typeface="Tahoma" pitchFamily="34" charset="0"/>
              </a:rPr>
              <a:t>Hoemsen</a:t>
            </a:r>
            <a:r>
              <a:rPr lang="en-CA" sz="1600" b="1" dirty="0" smtClean="0">
                <a:latin typeface="Tahoma" pitchFamily="34" charset="0"/>
                <a:ea typeface="ＭＳ Ｐゴシック" pitchFamily="34" charset="-128"/>
                <a:cs typeface="Tahoma" pitchFamily="34" charset="0"/>
              </a:rPr>
              <a:t>, M.Sc., FEC, P. Eng.</a:t>
            </a:r>
          </a:p>
          <a:p>
            <a:pPr marL="0" indent="0" eaLnBrk="1" hangingPunct="1">
              <a:buFont typeface="Wingdings" pitchFamily="2" charset="2"/>
              <a:buNone/>
            </a:pPr>
            <a:r>
              <a:rPr lang="en-CA" sz="1400" dirty="0" smtClean="0">
                <a:latin typeface="Tahoma" pitchFamily="34" charset="0"/>
                <a:ea typeface="ＭＳ Ｐゴシック" pitchFamily="34" charset="-128"/>
                <a:cs typeface="Tahoma" pitchFamily="34" charset="0"/>
              </a:rPr>
              <a:t>Director, Applied Research &amp; Commercialization</a:t>
            </a:r>
          </a:p>
          <a:p>
            <a:pPr marL="0" indent="0" eaLnBrk="1" hangingPunct="1">
              <a:buFont typeface="Wingdings" pitchFamily="2" charset="2"/>
              <a:buNone/>
            </a:pPr>
            <a:r>
              <a:rPr lang="en-CA" sz="1400" dirty="0" smtClean="0">
                <a:latin typeface="Tahoma" pitchFamily="34" charset="0"/>
                <a:ea typeface="ＭＳ Ｐゴシック" pitchFamily="34" charset="-128"/>
                <a:cs typeface="Tahoma" pitchFamily="34" charset="0"/>
              </a:rPr>
              <a:t>Red River College</a:t>
            </a:r>
          </a:p>
          <a:p>
            <a:pPr marL="0" indent="0" eaLnBrk="1" hangingPunct="1">
              <a:buFont typeface="Wingdings" pitchFamily="2" charset="2"/>
              <a:buNone/>
            </a:pPr>
            <a:r>
              <a:rPr lang="en-CA" sz="1400" dirty="0" smtClean="0">
                <a:latin typeface="Tahoma" pitchFamily="34" charset="0"/>
                <a:ea typeface="ＭＳ Ｐゴシック" pitchFamily="34" charset="-128"/>
                <a:cs typeface="Tahoma" pitchFamily="34" charset="0"/>
              </a:rPr>
              <a:t>Winnipeg, MB</a:t>
            </a:r>
          </a:p>
          <a:p>
            <a:pPr marL="0" indent="0" eaLnBrk="1" hangingPunct="1">
              <a:spcBef>
                <a:spcPts val="900"/>
              </a:spcBef>
              <a:spcAft>
                <a:spcPts val="900"/>
              </a:spcAft>
              <a:buFont typeface="Wingdings" pitchFamily="2" charset="2"/>
              <a:buNone/>
            </a:pPr>
            <a:r>
              <a:rPr lang="en-CA" sz="1400" dirty="0" smtClean="0">
                <a:latin typeface="Tahoma" pitchFamily="34" charset="0"/>
                <a:ea typeface="ＭＳ Ｐゴシック" pitchFamily="34" charset="-128"/>
                <a:cs typeface="Tahoma" pitchFamily="34" charset="0"/>
              </a:rPr>
              <a:t>(204) 632-2523</a:t>
            </a:r>
          </a:p>
          <a:p>
            <a:pPr marL="0" indent="0" eaLnBrk="1" hangingPunct="1">
              <a:spcBef>
                <a:spcPct val="0"/>
              </a:spcBef>
              <a:spcAft>
                <a:spcPts val="600"/>
              </a:spcAft>
              <a:buFont typeface="Wingdings" pitchFamily="2" charset="2"/>
              <a:buNone/>
            </a:pPr>
            <a:r>
              <a:rPr lang="en-CA" sz="1400" dirty="0" smtClean="0">
                <a:latin typeface="Tahoma" pitchFamily="34" charset="0"/>
                <a:ea typeface="ＭＳ Ｐゴシック" pitchFamily="34" charset="-128"/>
                <a:cs typeface="Tahoma" pitchFamily="34" charset="0"/>
                <a:hlinkClick r:id="rId3"/>
              </a:rPr>
              <a:t>RHoemsen@rrc.mb.ca</a:t>
            </a:r>
            <a:endParaRPr lang="en-CA" sz="1400" dirty="0" smtClean="0">
              <a:latin typeface="Tahoma" pitchFamily="34" charset="0"/>
              <a:ea typeface="ＭＳ Ｐゴシック" pitchFamily="34" charset="-128"/>
              <a:cs typeface="Tahoma" pitchFamily="34" charset="0"/>
            </a:endParaRPr>
          </a:p>
          <a:p>
            <a:pPr marL="0" indent="0" eaLnBrk="1" hangingPunct="1">
              <a:spcBef>
                <a:spcPct val="0"/>
              </a:spcBef>
              <a:spcAft>
                <a:spcPts val="600"/>
              </a:spcAft>
              <a:buFont typeface="Wingdings" pitchFamily="2" charset="2"/>
              <a:buNone/>
            </a:pPr>
            <a:r>
              <a:rPr lang="en-CA" sz="1400" dirty="0" err="1" smtClean="0">
                <a:latin typeface="Tahoma" pitchFamily="34" charset="0"/>
                <a:ea typeface="ＭＳ Ｐゴシック" pitchFamily="34" charset="-128"/>
                <a:cs typeface="Tahoma" pitchFamily="34" charset="0"/>
              </a:rPr>
              <a:t>Website:</a:t>
            </a:r>
            <a:r>
              <a:rPr lang="en-CA" sz="1400" dirty="0" err="1" smtClean="0">
                <a:latin typeface="Tahoma" pitchFamily="34" charset="0"/>
                <a:ea typeface="ＭＳ Ｐゴシック" pitchFamily="34" charset="-128"/>
                <a:cs typeface="Tahoma" pitchFamily="34" charset="0"/>
                <a:hlinkClick r:id="rId4"/>
              </a:rPr>
              <a:t>www.rrc.mb.ca</a:t>
            </a:r>
            <a:r>
              <a:rPr lang="en-CA" sz="1400" dirty="0" smtClean="0">
                <a:latin typeface="Tahoma" pitchFamily="34" charset="0"/>
                <a:ea typeface="ＭＳ Ｐゴシック" pitchFamily="34" charset="-128"/>
                <a:cs typeface="Tahoma" pitchFamily="34" charset="0"/>
                <a:hlinkClick r:id="rId4"/>
              </a:rPr>
              <a:t>/appliedresearch</a:t>
            </a:r>
            <a:r>
              <a:rPr lang="en-CA" sz="1400" dirty="0">
                <a:latin typeface="Tahoma" pitchFamily="34" charset="0"/>
                <a:ea typeface="ＭＳ Ｐゴシック" pitchFamily="34" charset="-128"/>
                <a:cs typeface="Tahoma" pitchFamily="34" charset="0"/>
              </a:rPr>
              <a:t/>
            </a:r>
            <a:br>
              <a:rPr lang="en-CA" sz="1400" dirty="0">
                <a:latin typeface="Tahoma" pitchFamily="34" charset="0"/>
                <a:ea typeface="ＭＳ Ｐゴシック" pitchFamily="34" charset="-128"/>
                <a:cs typeface="Tahoma" pitchFamily="34" charset="0"/>
              </a:rPr>
            </a:br>
            <a:r>
              <a:rPr lang="en-CA" sz="1400" dirty="0" smtClean="0">
                <a:latin typeface="Tahoma" pitchFamily="34" charset="0"/>
                <a:ea typeface="ＭＳ Ｐゴシック" pitchFamily="34" charset="-128"/>
                <a:cs typeface="Tahoma" pitchFamily="34" charset="0"/>
              </a:rPr>
              <a:t>Blog: </a:t>
            </a:r>
            <a:r>
              <a:rPr lang="en-CA" sz="1400" dirty="0" smtClean="0">
                <a:latin typeface="Tahoma" pitchFamily="34" charset="0"/>
                <a:ea typeface="ＭＳ Ｐゴシック" pitchFamily="34" charset="-128"/>
                <a:cs typeface="Tahoma" pitchFamily="34" charset="0"/>
                <a:hlinkClick r:id="rId5"/>
              </a:rPr>
              <a:t>http</a:t>
            </a:r>
            <a:r>
              <a:rPr lang="en-CA" sz="1400" dirty="0">
                <a:latin typeface="Tahoma" pitchFamily="34" charset="0"/>
                <a:ea typeface="ＭＳ Ｐゴシック" pitchFamily="34" charset="-128"/>
                <a:cs typeface="Tahoma" pitchFamily="34" charset="0"/>
                <a:hlinkClick r:id="rId5"/>
              </a:rPr>
              <a:t>://blogs.rrc.ca/ar</a:t>
            </a:r>
            <a:r>
              <a:rPr lang="en-CA" sz="1400" dirty="0" smtClean="0">
                <a:latin typeface="Tahoma" pitchFamily="34" charset="0"/>
                <a:ea typeface="ＭＳ Ｐゴシック" pitchFamily="34" charset="-128"/>
                <a:cs typeface="Tahoma" pitchFamily="34" charset="0"/>
                <a:hlinkClick r:id="rId5"/>
              </a:rPr>
              <a:t>/</a:t>
            </a:r>
            <a:r>
              <a:rPr lang="en-CA" sz="1400" dirty="0">
                <a:latin typeface="Tahoma" pitchFamily="34" charset="0"/>
                <a:ea typeface="ＭＳ Ｐゴシック" pitchFamily="34" charset="-128"/>
                <a:cs typeface="Tahoma" pitchFamily="34" charset="0"/>
              </a:rPr>
              <a:t/>
            </a:r>
            <a:br>
              <a:rPr lang="en-CA" sz="1400" dirty="0">
                <a:latin typeface="Tahoma" pitchFamily="34" charset="0"/>
                <a:ea typeface="ＭＳ Ｐゴシック" pitchFamily="34" charset="-128"/>
                <a:cs typeface="Tahoma" pitchFamily="34" charset="0"/>
              </a:rPr>
            </a:br>
            <a:r>
              <a:rPr lang="en-CA" sz="1400" dirty="0" smtClean="0">
                <a:latin typeface="Tahoma" pitchFamily="34" charset="0"/>
                <a:ea typeface="ＭＳ Ｐゴシック" pitchFamily="34" charset="-128"/>
                <a:cs typeface="Tahoma" pitchFamily="34" charset="0"/>
              </a:rPr>
              <a:t>Twitter</a:t>
            </a:r>
            <a:r>
              <a:rPr lang="en-CA" sz="1400" dirty="0">
                <a:latin typeface="Tahoma" pitchFamily="34" charset="0"/>
                <a:ea typeface="ＭＳ Ｐゴシック" pitchFamily="34" charset="-128"/>
                <a:cs typeface="Tahoma" pitchFamily="34" charset="0"/>
              </a:rPr>
              <a:t>: </a:t>
            </a:r>
            <a:r>
              <a:rPr lang="en-CA" sz="1400" dirty="0" smtClean="0">
                <a:latin typeface="Tahoma" pitchFamily="34" charset="0"/>
                <a:ea typeface="ＭＳ Ｐゴシック" pitchFamily="34" charset="-128"/>
                <a:cs typeface="Tahoma" pitchFamily="34" charset="0"/>
              </a:rPr>
              <a:t>@</a:t>
            </a:r>
            <a:r>
              <a:rPr lang="en-CA" sz="1400" dirty="0" err="1" smtClean="0">
                <a:latin typeface="Tahoma" pitchFamily="34" charset="0"/>
                <a:ea typeface="ＭＳ Ｐゴシック" pitchFamily="34" charset="-128"/>
                <a:cs typeface="Tahoma" pitchFamily="34" charset="0"/>
              </a:rPr>
              <a:t>RRCResearch</a:t>
            </a:r>
            <a:endParaRPr lang="en-CA" sz="1400" dirty="0" smtClean="0">
              <a:latin typeface="Tahoma" pitchFamily="34" charset="0"/>
              <a:ea typeface="ＭＳ Ｐゴシック" pitchFamily="34" charset="-128"/>
              <a:cs typeface="Tahoma" pitchFamily="34" charset="0"/>
            </a:endParaRPr>
          </a:p>
          <a:p>
            <a:pPr marL="0" indent="0" eaLnBrk="1" hangingPunct="1">
              <a:buFont typeface="Wingdings" pitchFamily="2" charset="2"/>
              <a:buNone/>
            </a:pPr>
            <a:endParaRPr lang="en-CA" sz="1400" dirty="0">
              <a:latin typeface="Tahoma" pitchFamily="34" charset="0"/>
              <a:ea typeface="ＭＳ Ｐゴシック" pitchFamily="34" charset="-128"/>
              <a:cs typeface="Tahoma" pitchFamily="34" charset="0"/>
            </a:endParaRPr>
          </a:p>
          <a:p>
            <a:pPr marL="0" indent="0" eaLnBrk="1" hangingPunct="1">
              <a:buFont typeface="Wingdings" pitchFamily="2" charset="2"/>
              <a:buNone/>
            </a:pPr>
            <a:endParaRPr lang="en-CA" sz="1400" dirty="0" smtClean="0">
              <a:latin typeface="Tahoma" pitchFamily="34" charset="0"/>
              <a:ea typeface="ＭＳ Ｐゴシック" pitchFamily="34" charset="-128"/>
              <a:cs typeface="Tahoma" pitchFamily="34" charset="0"/>
            </a:endParaRPr>
          </a:p>
          <a:p>
            <a:pPr marL="0" indent="0" eaLnBrk="1" hangingPunct="1">
              <a:buFont typeface="Wingdings" pitchFamily="2" charset="2"/>
              <a:buNone/>
            </a:pPr>
            <a:endParaRPr lang="en-CA" sz="1400" dirty="0" smtClean="0">
              <a:latin typeface="Tahoma" pitchFamily="34" charset="0"/>
              <a:ea typeface="ＭＳ Ｐゴシック" pitchFamily="34" charset="-128"/>
              <a:cs typeface="Tahoma" pitchFamily="34" charset="0"/>
            </a:endParaRPr>
          </a:p>
        </p:txBody>
      </p:sp>
      <p:sp>
        <p:nvSpPr>
          <p:cNvPr id="22530" name="Title 1"/>
          <p:cNvSpPr>
            <a:spLocks noGrp="1"/>
          </p:cNvSpPr>
          <p:nvPr>
            <p:ph type="title"/>
          </p:nvPr>
        </p:nvSpPr>
        <p:spPr/>
        <p:txBody>
          <a:bodyPr/>
          <a:lstStyle/>
          <a:p>
            <a:pPr eaLnBrk="1" fontAlgn="auto" hangingPunct="1">
              <a:spcAft>
                <a:spcPts val="0"/>
              </a:spcAft>
              <a:defRPr/>
            </a:pPr>
            <a:r>
              <a:rPr lang="en-CA" sz="2800" dirty="0">
                <a:solidFill>
                  <a:schemeClr val="tx1"/>
                </a:solidFill>
                <a:latin typeface="Tahoma" charset="0"/>
                <a:ea typeface="+mj-ea"/>
                <a:cs typeface="Tahoma" charset="0"/>
              </a:rPr>
              <a:t>Thank</a:t>
            </a:r>
            <a:r>
              <a:rPr lang="en-CA" sz="3200" dirty="0">
                <a:latin typeface="Tahoma" charset="0"/>
                <a:ea typeface="+mj-ea"/>
                <a:cs typeface="Tahoma" charset="0"/>
              </a:rPr>
              <a:t> </a:t>
            </a:r>
            <a:r>
              <a:rPr lang="en-CA" sz="2800" dirty="0">
                <a:solidFill>
                  <a:schemeClr val="tx1"/>
                </a:solidFill>
                <a:latin typeface="Tahoma" charset="0"/>
                <a:ea typeface="+mj-ea"/>
                <a:cs typeface="Tahoma" charset="0"/>
              </a:rPr>
              <a:t>You</a:t>
            </a:r>
          </a:p>
        </p:txBody>
      </p:sp>
      <p:sp>
        <p:nvSpPr>
          <p:cNvPr id="77828"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2" name="Picture 1" descr="NEWAR&amp;C_color.ep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1909" y="4495800"/>
            <a:ext cx="3926958" cy="609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663575" y="1349374"/>
            <a:ext cx="8077200" cy="4822825"/>
          </a:xfrm>
        </p:spPr>
        <p:txBody>
          <a:bodyPr/>
          <a:lstStyle/>
          <a:p>
            <a:pPr marL="365760" eaLnBrk="1" hangingPunct="1">
              <a:spcBef>
                <a:spcPts val="600"/>
              </a:spcBef>
              <a:buClr>
                <a:schemeClr val="accent2"/>
              </a:buClr>
            </a:pPr>
            <a:r>
              <a:rPr lang="en-CA" sz="2400" dirty="0" smtClean="0">
                <a:latin typeface="Tahoma" pitchFamily="34" charset="0"/>
                <a:ea typeface="ＭＳ Ｐゴシック" pitchFamily="34" charset="-128"/>
                <a:cs typeface="Tahoma" pitchFamily="34" charset="0"/>
              </a:rPr>
              <a:t>Second largest post-secondary institution in Manitoba</a:t>
            </a:r>
          </a:p>
          <a:p>
            <a:pPr marL="365760" eaLnBrk="1" hangingPunct="1">
              <a:spcBef>
                <a:spcPts val="600"/>
              </a:spcBef>
              <a:buClr>
                <a:schemeClr val="accent2"/>
              </a:buClr>
            </a:pPr>
            <a:r>
              <a:rPr lang="en-CA" sz="2400" dirty="0" smtClean="0">
                <a:latin typeface="Tahoma" pitchFamily="34" charset="0"/>
                <a:ea typeface="ＭＳ Ｐゴシック" pitchFamily="34" charset="-128"/>
                <a:cs typeface="Tahoma" pitchFamily="34" charset="0"/>
              </a:rPr>
              <a:t>Over 140 full-time government-supported academic programs</a:t>
            </a:r>
          </a:p>
          <a:p>
            <a:pPr marL="365760" eaLnBrk="1" hangingPunct="1">
              <a:spcBef>
                <a:spcPts val="600"/>
              </a:spcBef>
              <a:buClr>
                <a:schemeClr val="accent2"/>
              </a:buClr>
            </a:pPr>
            <a:r>
              <a:rPr lang="en-CA" sz="2400" dirty="0" smtClean="0">
                <a:latin typeface="Tahoma" pitchFamily="34" charset="0"/>
                <a:ea typeface="ＭＳ Ｐゴシック" pitchFamily="34" charset="-128"/>
                <a:cs typeface="Tahoma" pitchFamily="34" charset="0"/>
              </a:rPr>
              <a:t>Manitoba</a:t>
            </a:r>
            <a:r>
              <a:rPr lang="en-CA" altLang="en-US" sz="2400" dirty="0" smtClean="0">
                <a:latin typeface="Tahoma" pitchFamily="34" charset="0"/>
                <a:ea typeface="ＭＳ Ｐゴシック" pitchFamily="34" charset="-128"/>
                <a:cs typeface="Tahoma" pitchFamily="34" charset="0"/>
              </a:rPr>
              <a:t>’</a:t>
            </a:r>
            <a:r>
              <a:rPr lang="en-CA" sz="2400" dirty="0" smtClean="0">
                <a:latin typeface="Tahoma" pitchFamily="34" charset="0"/>
                <a:ea typeface="ＭＳ Ｐゴシック" pitchFamily="34" charset="-128"/>
                <a:cs typeface="Tahoma" pitchFamily="34" charset="0"/>
              </a:rPr>
              <a:t>s largest school of continuing and distance education</a:t>
            </a:r>
          </a:p>
          <a:p>
            <a:pPr marL="365760" eaLnBrk="1" hangingPunct="1">
              <a:spcBef>
                <a:spcPts val="600"/>
              </a:spcBef>
              <a:buClr>
                <a:schemeClr val="accent2"/>
              </a:buClr>
            </a:pPr>
            <a:r>
              <a:rPr lang="en-CA" sz="2400" dirty="0" smtClean="0">
                <a:latin typeface="Tahoma" pitchFamily="34" charset="0"/>
                <a:ea typeface="ＭＳ Ｐゴシック" pitchFamily="34" charset="-128"/>
                <a:cs typeface="Tahoma" pitchFamily="34" charset="0"/>
              </a:rPr>
              <a:t>32,000 student enrolments</a:t>
            </a:r>
          </a:p>
          <a:p>
            <a:pPr marL="365760" eaLnBrk="1" hangingPunct="1">
              <a:spcBef>
                <a:spcPts val="600"/>
              </a:spcBef>
              <a:buClr>
                <a:schemeClr val="accent2"/>
              </a:buClr>
            </a:pPr>
            <a:r>
              <a:rPr lang="en-CA" sz="2400" dirty="0" smtClean="0">
                <a:latin typeface="Tahoma" pitchFamily="34" charset="0"/>
                <a:ea typeface="ＭＳ Ｐゴシック" pitchFamily="34" charset="-128"/>
                <a:cs typeface="Tahoma" pitchFamily="34" charset="0"/>
              </a:rPr>
              <a:t>Nine campuses across Southern Manitoba</a:t>
            </a:r>
          </a:p>
          <a:p>
            <a:pPr marL="365760" eaLnBrk="1" hangingPunct="1">
              <a:spcBef>
                <a:spcPts val="600"/>
              </a:spcBef>
              <a:buClr>
                <a:schemeClr val="accent2"/>
              </a:buClr>
            </a:pPr>
            <a:r>
              <a:rPr lang="en-CA" sz="2400" dirty="0" smtClean="0">
                <a:latin typeface="Tahoma" pitchFamily="34" charset="0"/>
                <a:ea typeface="ＭＳ Ｐゴシック" pitchFamily="34" charset="-128"/>
                <a:cs typeface="Tahoma" pitchFamily="34" charset="0"/>
              </a:rPr>
              <a:t>Annual operating budget ~$150M</a:t>
            </a:r>
          </a:p>
          <a:p>
            <a:pPr marL="365760" eaLnBrk="1" hangingPunct="1">
              <a:spcBef>
                <a:spcPts val="600"/>
              </a:spcBef>
              <a:buClr>
                <a:schemeClr val="accent2"/>
              </a:buClr>
            </a:pPr>
            <a:r>
              <a:rPr lang="en-CA" sz="2400" dirty="0">
                <a:latin typeface="Tahoma" pitchFamily="34" charset="0"/>
                <a:ea typeface="ＭＳ Ｐゴシック" pitchFamily="34" charset="-128"/>
                <a:cs typeface="Tahoma" pitchFamily="34" charset="0"/>
              </a:rPr>
              <a:t>Applied research volume ~$1M (not including capital)</a:t>
            </a:r>
          </a:p>
          <a:p>
            <a:pPr marL="621792" lvl="1" eaLnBrk="1" hangingPunct="1">
              <a:spcBef>
                <a:spcPts val="600"/>
              </a:spcBef>
              <a:buClr>
                <a:schemeClr val="accent2"/>
              </a:buClr>
            </a:pPr>
            <a:r>
              <a:rPr lang="en-CA" sz="1800" dirty="0">
                <a:latin typeface="Tahoma" pitchFamily="34" charset="0"/>
                <a:ea typeface="ＭＳ Ｐゴシック" pitchFamily="34" charset="-128"/>
                <a:cs typeface="Tahoma" pitchFamily="34" charset="0"/>
              </a:rPr>
              <a:t>50</a:t>
            </a:r>
            <a:r>
              <a:rPr lang="en-CA" sz="1800" baseline="30000" dirty="0">
                <a:latin typeface="Tahoma" pitchFamily="34" charset="0"/>
                <a:ea typeface="ＭＳ Ｐゴシック" pitchFamily="34" charset="-128"/>
                <a:cs typeface="Tahoma" pitchFamily="34" charset="0"/>
              </a:rPr>
              <a:t>+</a:t>
            </a:r>
            <a:r>
              <a:rPr lang="en-CA" sz="1800" dirty="0">
                <a:latin typeface="Tahoma" pitchFamily="34" charset="0"/>
                <a:ea typeface="ＭＳ Ｐゴシック" pitchFamily="34" charset="-128"/>
                <a:cs typeface="Tahoma" pitchFamily="34" charset="0"/>
              </a:rPr>
              <a:t> public- and private-sector partners since 2004</a:t>
            </a:r>
          </a:p>
          <a:p>
            <a:pPr eaLnBrk="1" hangingPunct="1">
              <a:spcBef>
                <a:spcPts val="1200"/>
              </a:spcBef>
              <a:buClr>
                <a:schemeClr val="accent2"/>
              </a:buClr>
            </a:pPr>
            <a:endParaRPr lang="en-CA" sz="2400" dirty="0" smtClean="0">
              <a:latin typeface="Tahoma" pitchFamily="34" charset="0"/>
              <a:ea typeface="ＭＳ Ｐゴシック" pitchFamily="34" charset="-128"/>
              <a:cs typeface="Tahoma" pitchFamily="34" charset="0"/>
            </a:endParaRPr>
          </a:p>
        </p:txBody>
      </p:sp>
      <p:sp>
        <p:nvSpPr>
          <p:cNvPr id="5122" name="Title 1"/>
          <p:cNvSpPr>
            <a:spLocks noGrp="1"/>
          </p:cNvSpPr>
          <p:nvPr>
            <p:ph type="title"/>
          </p:nvPr>
        </p:nvSpPr>
        <p:spPr/>
        <p:txBody>
          <a:bodyPr/>
          <a:lstStyle/>
          <a:p>
            <a:pPr eaLnBrk="1" fontAlgn="auto" hangingPunct="1">
              <a:spcAft>
                <a:spcPts val="0"/>
              </a:spcAft>
              <a:defRPr/>
            </a:pPr>
            <a:r>
              <a:rPr lang="en-CA" sz="2800" dirty="0">
                <a:solidFill>
                  <a:schemeClr val="tx1"/>
                </a:solidFill>
                <a:latin typeface="Tahoma" charset="0"/>
                <a:ea typeface="+mj-ea"/>
                <a:cs typeface="Tahoma" charset="0"/>
              </a:rPr>
              <a:t>Red River College</a:t>
            </a:r>
          </a:p>
        </p:txBody>
      </p:sp>
      <p:sp>
        <p:nvSpPr>
          <p:cNvPr id="43011"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2" name="Picture 1" descr="RRClogo_centre(3)(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7000" y="291431"/>
            <a:ext cx="1905000" cy="77536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762000" y="1600200"/>
            <a:ext cx="7924800" cy="4525963"/>
          </a:xfrm>
        </p:spPr>
        <p:txBody>
          <a:bodyPr/>
          <a:lstStyle/>
          <a:p>
            <a:pPr marL="365760" eaLnBrk="1" hangingPunct="1">
              <a:spcBef>
                <a:spcPts val="600"/>
              </a:spcBef>
              <a:buClr>
                <a:schemeClr val="accent2"/>
              </a:buClr>
            </a:pPr>
            <a:r>
              <a:rPr lang="en-CA" sz="2800" dirty="0" smtClean="0">
                <a:latin typeface="Tahoma" pitchFamily="34" charset="0"/>
                <a:ea typeface="ＭＳ Ｐゴシック" pitchFamily="34" charset="-128"/>
                <a:cs typeface="Tahoma" pitchFamily="34" charset="0"/>
              </a:rPr>
              <a:t>Application of Knowledge</a:t>
            </a:r>
          </a:p>
          <a:p>
            <a:pPr marL="621792" lvl="1" eaLnBrk="1" hangingPunct="1">
              <a:spcBef>
                <a:spcPts val="600"/>
              </a:spcBef>
              <a:buClr>
                <a:schemeClr val="accent2"/>
              </a:buClr>
            </a:pPr>
            <a:r>
              <a:rPr lang="en-CA" sz="2400" dirty="0" smtClean="0">
                <a:latin typeface="Tahoma" pitchFamily="34" charset="0"/>
                <a:ea typeface="ＭＳ Ｐゴシック" pitchFamily="34" charset="-128"/>
                <a:cs typeface="Tahoma" pitchFamily="34" charset="0"/>
              </a:rPr>
              <a:t>Problem solving</a:t>
            </a:r>
          </a:p>
          <a:p>
            <a:pPr marL="859536" lvl="2" eaLnBrk="1" hangingPunct="1">
              <a:spcBef>
                <a:spcPts val="600"/>
              </a:spcBef>
            </a:pPr>
            <a:r>
              <a:rPr lang="en-CA" sz="2000" dirty="0" smtClean="0">
                <a:latin typeface="Tahoma" pitchFamily="34" charset="0"/>
                <a:ea typeface="ＭＳ Ｐゴシック" pitchFamily="34" charset="-128"/>
                <a:cs typeface="Tahoma" pitchFamily="34" charset="0"/>
              </a:rPr>
              <a:t>Focus on the </a:t>
            </a:r>
            <a:r>
              <a:rPr lang="en-CA" altLang="en-US" sz="2000" dirty="0" smtClean="0">
                <a:latin typeface="Tahoma" pitchFamily="34" charset="0"/>
                <a:ea typeface="ＭＳ Ｐゴシック" pitchFamily="34" charset="-128"/>
                <a:cs typeface="Tahoma" pitchFamily="34" charset="0"/>
              </a:rPr>
              <a:t>“</a:t>
            </a:r>
            <a:r>
              <a:rPr lang="en-CA" sz="2000" b="1" dirty="0" smtClean="0">
                <a:latin typeface="Tahoma" pitchFamily="34" charset="0"/>
                <a:ea typeface="ＭＳ Ｐゴシック" pitchFamily="34" charset="-128"/>
                <a:cs typeface="Tahoma" pitchFamily="34" charset="0"/>
              </a:rPr>
              <a:t>HOW</a:t>
            </a:r>
            <a:r>
              <a:rPr lang="en-CA" altLang="en-US" sz="2000" dirty="0" smtClean="0">
                <a:latin typeface="Tahoma" pitchFamily="34" charset="0"/>
                <a:ea typeface="ＭＳ Ｐゴシック" pitchFamily="34" charset="-128"/>
                <a:cs typeface="Tahoma" pitchFamily="34" charset="0"/>
              </a:rPr>
              <a:t>”</a:t>
            </a:r>
            <a:r>
              <a:rPr lang="en-CA" sz="2000" dirty="0" smtClean="0">
                <a:latin typeface="Tahoma" pitchFamily="34" charset="0"/>
                <a:ea typeface="ＭＳ Ｐゴシック" pitchFamily="34" charset="-128"/>
                <a:cs typeface="Tahoma" pitchFamily="34" charset="0"/>
              </a:rPr>
              <a:t> </a:t>
            </a:r>
            <a:r>
              <a:rPr lang="en-CA" sz="2000" u="sng" dirty="0" smtClean="0">
                <a:latin typeface="Tahoma" pitchFamily="34" charset="0"/>
                <a:ea typeface="ＭＳ Ｐゴシック" pitchFamily="34" charset="-128"/>
                <a:cs typeface="Tahoma" pitchFamily="34" charset="0"/>
              </a:rPr>
              <a:t>not</a:t>
            </a:r>
            <a:r>
              <a:rPr lang="en-CA" sz="2000" dirty="0" smtClean="0">
                <a:latin typeface="Tahoma" pitchFamily="34" charset="0"/>
                <a:ea typeface="ＭＳ Ｐゴシック" pitchFamily="34" charset="-128"/>
                <a:cs typeface="Tahoma" pitchFamily="34" charset="0"/>
              </a:rPr>
              <a:t> the </a:t>
            </a:r>
            <a:r>
              <a:rPr lang="en-CA" altLang="en-US" sz="2000" dirty="0" smtClean="0">
                <a:latin typeface="Tahoma" pitchFamily="34" charset="0"/>
                <a:ea typeface="ＭＳ Ｐゴシック" pitchFamily="34" charset="-128"/>
                <a:cs typeface="Tahoma" pitchFamily="34" charset="0"/>
              </a:rPr>
              <a:t>“</a:t>
            </a:r>
            <a:r>
              <a:rPr lang="en-CA" sz="2000" dirty="0" smtClean="0">
                <a:latin typeface="Tahoma" pitchFamily="34" charset="0"/>
                <a:ea typeface="ＭＳ Ｐゴシック" pitchFamily="34" charset="-128"/>
                <a:cs typeface="Tahoma" pitchFamily="34" charset="0"/>
              </a:rPr>
              <a:t>WHY</a:t>
            </a:r>
            <a:r>
              <a:rPr lang="en-CA" altLang="en-US" sz="2000" dirty="0" smtClean="0">
                <a:latin typeface="Tahoma" pitchFamily="34" charset="0"/>
                <a:ea typeface="ＭＳ Ｐゴシック" pitchFamily="34" charset="-128"/>
                <a:cs typeface="Tahoma" pitchFamily="34" charset="0"/>
              </a:rPr>
              <a:t>”</a:t>
            </a:r>
            <a:endParaRPr lang="en-CA" altLang="ja-JP" sz="2000" dirty="0" smtClean="0">
              <a:latin typeface="Tahoma" pitchFamily="34" charset="0"/>
              <a:ea typeface="ＭＳ Ｐゴシック" pitchFamily="34" charset="-128"/>
              <a:cs typeface="Tahoma" pitchFamily="34" charset="0"/>
            </a:endParaRPr>
          </a:p>
          <a:p>
            <a:pPr marL="621792" lvl="1" eaLnBrk="1" hangingPunct="1">
              <a:spcBef>
                <a:spcPts val="600"/>
              </a:spcBef>
              <a:buClr>
                <a:schemeClr val="accent2"/>
              </a:buClr>
            </a:pPr>
            <a:r>
              <a:rPr lang="en-CA" sz="2400" dirty="0" smtClean="0">
                <a:latin typeface="Tahoma" pitchFamily="34" charset="0"/>
                <a:ea typeface="ＭＳ Ｐゴシック" pitchFamily="34" charset="-128"/>
                <a:cs typeface="Tahoma" pitchFamily="34" charset="0"/>
              </a:rPr>
              <a:t>Technology diffusion (vs. commercialization)</a:t>
            </a:r>
          </a:p>
          <a:p>
            <a:pPr marL="859536" lvl="2" eaLnBrk="1" hangingPunct="1">
              <a:spcBef>
                <a:spcPts val="600"/>
              </a:spcBef>
            </a:pPr>
            <a:r>
              <a:rPr lang="en-CA" sz="2000" dirty="0" smtClean="0">
                <a:latin typeface="Tahoma" pitchFamily="34" charset="0"/>
                <a:ea typeface="ＭＳ Ｐゴシック" pitchFamily="34" charset="-128"/>
                <a:cs typeface="Tahoma" pitchFamily="34" charset="0"/>
              </a:rPr>
              <a:t>Adoption and adaption of technology</a:t>
            </a:r>
          </a:p>
          <a:p>
            <a:pPr marL="621792" lvl="1" eaLnBrk="1" hangingPunct="1">
              <a:spcBef>
                <a:spcPts val="600"/>
              </a:spcBef>
              <a:buClr>
                <a:schemeClr val="accent2"/>
              </a:buClr>
            </a:pPr>
            <a:r>
              <a:rPr lang="en-CA" sz="2400" dirty="0" smtClean="0">
                <a:latin typeface="Tahoma" pitchFamily="34" charset="0"/>
                <a:ea typeface="ＭＳ Ｐゴシック" pitchFamily="34" charset="-128"/>
                <a:cs typeface="Tahoma" pitchFamily="34" charset="0"/>
              </a:rPr>
              <a:t>Knowledge translation</a:t>
            </a:r>
          </a:p>
          <a:p>
            <a:pPr marL="859536" lvl="2" eaLnBrk="1" hangingPunct="1">
              <a:spcBef>
                <a:spcPts val="600"/>
              </a:spcBef>
            </a:pPr>
            <a:r>
              <a:rPr lang="en-CA" sz="2000" dirty="0" smtClean="0">
                <a:latin typeface="Tahoma" pitchFamily="34" charset="0"/>
                <a:ea typeface="ＭＳ Ｐゴシック" pitchFamily="34" charset="-128"/>
                <a:cs typeface="Tahoma" pitchFamily="34" charset="0"/>
              </a:rPr>
              <a:t>Putting the research results (often from others) into practise</a:t>
            </a:r>
          </a:p>
          <a:p>
            <a:pPr marL="109537" indent="0" eaLnBrk="1" hangingPunct="1">
              <a:buNone/>
            </a:pPr>
            <a:endParaRPr lang="en-CA" sz="2800" dirty="0" smtClean="0">
              <a:latin typeface="Tahoma" pitchFamily="34" charset="0"/>
              <a:ea typeface="ＭＳ Ｐゴシック" pitchFamily="34" charset="-128"/>
              <a:cs typeface="Tahoma" pitchFamily="34" charset="0"/>
            </a:endParaRPr>
          </a:p>
        </p:txBody>
      </p:sp>
      <p:sp>
        <p:nvSpPr>
          <p:cNvPr id="7170" name="Title 1"/>
          <p:cNvSpPr>
            <a:spLocks noGrp="1"/>
          </p:cNvSpPr>
          <p:nvPr>
            <p:ph type="title"/>
          </p:nvPr>
        </p:nvSpPr>
        <p:spPr/>
        <p:txBody>
          <a:bodyPr/>
          <a:lstStyle/>
          <a:p>
            <a:pPr eaLnBrk="1" fontAlgn="auto" hangingPunct="1">
              <a:spcAft>
                <a:spcPts val="0"/>
              </a:spcAft>
              <a:defRPr/>
            </a:pPr>
            <a:r>
              <a:rPr lang="en-CA" sz="2800" dirty="0">
                <a:solidFill>
                  <a:schemeClr val="tx1"/>
                </a:solidFill>
                <a:latin typeface="Tahoma" charset="0"/>
                <a:ea typeface="+mj-ea"/>
                <a:cs typeface="Tahoma" charset="0"/>
              </a:rPr>
              <a:t>College-based (Applied) </a:t>
            </a:r>
            <a:r>
              <a:rPr lang="en-CA" sz="2800" dirty="0" smtClean="0">
                <a:solidFill>
                  <a:schemeClr val="tx1"/>
                </a:solidFill>
                <a:latin typeface="Tahoma" charset="0"/>
                <a:ea typeface="+mj-ea"/>
                <a:cs typeface="Tahoma" charset="0"/>
              </a:rPr>
              <a:t>Research is….. </a:t>
            </a:r>
            <a:endParaRPr lang="en-CA" sz="2800" dirty="0">
              <a:solidFill>
                <a:schemeClr val="tx1"/>
              </a:solidFill>
              <a:latin typeface="Tahoma" charset="0"/>
              <a:ea typeface="+mj-ea"/>
              <a:cs typeface="Tahoma" charset="0"/>
            </a:endParaRPr>
          </a:p>
        </p:txBody>
      </p:sp>
      <p:sp>
        <p:nvSpPr>
          <p:cNvPr id="47107"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728663" y="1328738"/>
            <a:ext cx="8077200" cy="4767262"/>
          </a:xfrm>
        </p:spPr>
        <p:txBody>
          <a:bodyPr>
            <a:normAutofit/>
          </a:bodyPr>
          <a:lstStyle/>
          <a:p>
            <a:pPr marL="365760" eaLnBrk="1" hangingPunct="1">
              <a:spcBef>
                <a:spcPts val="600"/>
              </a:spcBef>
              <a:buClr>
                <a:schemeClr val="accent2"/>
              </a:buClr>
            </a:pPr>
            <a:r>
              <a:rPr lang="en-US" sz="2400" dirty="0" smtClean="0">
                <a:latin typeface="Tahoma" pitchFamily="34" charset="0"/>
                <a:ea typeface="ＭＳ Ｐゴシック" pitchFamily="34" charset="-128"/>
                <a:cs typeface="Tahoma" pitchFamily="34" charset="0"/>
              </a:rPr>
              <a:t>Applied, not discovery, research</a:t>
            </a:r>
          </a:p>
          <a:p>
            <a:pPr marL="365760" eaLnBrk="1" hangingPunct="1">
              <a:spcBef>
                <a:spcPts val="600"/>
              </a:spcBef>
              <a:buClr>
                <a:schemeClr val="accent2"/>
              </a:buClr>
            </a:pPr>
            <a:r>
              <a:rPr lang="en-US" sz="2400" dirty="0" smtClean="0">
                <a:latin typeface="Tahoma" pitchFamily="34" charset="0"/>
                <a:ea typeface="ＭＳ Ｐゴシック" pitchFamily="34" charset="-128"/>
                <a:cs typeface="Tahoma" pitchFamily="34" charset="0"/>
              </a:rPr>
              <a:t>Group, not individual, basis</a:t>
            </a:r>
          </a:p>
          <a:p>
            <a:pPr marL="365760" eaLnBrk="1" hangingPunct="1">
              <a:spcBef>
                <a:spcPts val="600"/>
              </a:spcBef>
              <a:buClr>
                <a:schemeClr val="accent2"/>
              </a:buClr>
            </a:pPr>
            <a:r>
              <a:rPr lang="en-US" sz="2400" dirty="0" smtClean="0">
                <a:latin typeface="Tahoma" pitchFamily="34" charset="0"/>
                <a:ea typeface="ＭＳ Ｐゴシック" pitchFamily="34" charset="-128"/>
                <a:cs typeface="Tahoma" pitchFamily="34" charset="0"/>
              </a:rPr>
              <a:t>Focus on work of students vs. instructors</a:t>
            </a:r>
          </a:p>
          <a:p>
            <a:pPr marL="365760" eaLnBrk="1" hangingPunct="1">
              <a:spcBef>
                <a:spcPts val="600"/>
              </a:spcBef>
              <a:buClr>
                <a:schemeClr val="accent2"/>
              </a:buClr>
            </a:pPr>
            <a:r>
              <a:rPr lang="en-US" sz="2400" dirty="0" smtClean="0">
                <a:latin typeface="Tahoma" pitchFamily="34" charset="0"/>
                <a:ea typeface="ＭＳ Ｐゴシック" pitchFamily="34" charset="-128"/>
                <a:cs typeface="Tahoma" pitchFamily="34" charset="0"/>
              </a:rPr>
              <a:t>Shorter term, problem solving focus</a:t>
            </a:r>
          </a:p>
          <a:p>
            <a:pPr marL="365760" eaLnBrk="1" hangingPunct="1">
              <a:spcBef>
                <a:spcPts val="600"/>
              </a:spcBef>
              <a:buClr>
                <a:schemeClr val="accent2"/>
              </a:buClr>
            </a:pPr>
            <a:r>
              <a:rPr lang="en-US" sz="2400" dirty="0" smtClean="0">
                <a:latin typeface="Tahoma" pitchFamily="34" charset="0"/>
                <a:ea typeface="ＭＳ Ｐゴシック" pitchFamily="34" charset="-128"/>
                <a:cs typeface="Tahoma" pitchFamily="34" charset="0"/>
              </a:rPr>
              <a:t>More community/regional connection/relevance</a:t>
            </a:r>
          </a:p>
          <a:p>
            <a:pPr marL="365760" eaLnBrk="1" hangingPunct="1">
              <a:spcBef>
                <a:spcPts val="600"/>
              </a:spcBef>
              <a:buClr>
                <a:schemeClr val="accent2"/>
              </a:buClr>
            </a:pPr>
            <a:r>
              <a:rPr lang="en-US" sz="2400" dirty="0" smtClean="0">
                <a:latin typeface="Tahoma" pitchFamily="34" charset="0"/>
                <a:ea typeface="ＭＳ Ｐゴシック" pitchFamily="34" charset="-128"/>
                <a:cs typeface="Tahoma" pitchFamily="34" charset="0"/>
              </a:rPr>
              <a:t>No graduate students, students hired on project basis</a:t>
            </a:r>
          </a:p>
          <a:p>
            <a:pPr marL="365760" eaLnBrk="1" hangingPunct="1">
              <a:spcBef>
                <a:spcPts val="600"/>
              </a:spcBef>
              <a:buClr>
                <a:schemeClr val="accent2"/>
              </a:buClr>
            </a:pPr>
            <a:r>
              <a:rPr lang="en-US" sz="2400" dirty="0" smtClean="0">
                <a:latin typeface="Tahoma" pitchFamily="34" charset="0"/>
                <a:ea typeface="ＭＳ Ｐゴシック" pitchFamily="34" charset="-128"/>
                <a:cs typeface="Tahoma" pitchFamily="34" charset="0"/>
              </a:rPr>
              <a:t>Greater flexibility, shorter timelines (w.r.t. agreements)</a:t>
            </a:r>
          </a:p>
          <a:p>
            <a:pPr marL="365760" eaLnBrk="1" hangingPunct="1">
              <a:spcBef>
                <a:spcPts val="600"/>
              </a:spcBef>
              <a:buClr>
                <a:schemeClr val="accent2"/>
              </a:buClr>
            </a:pPr>
            <a:r>
              <a:rPr lang="en-US" sz="2400" dirty="0" smtClean="0">
                <a:latin typeface="Tahoma" pitchFamily="34" charset="0"/>
                <a:ea typeface="ＭＳ Ｐゴシック" pitchFamily="34" charset="-128"/>
                <a:cs typeface="Tahoma" pitchFamily="34" charset="0"/>
              </a:rPr>
              <a:t>Intellectual Property – few/no patents</a:t>
            </a:r>
          </a:p>
          <a:p>
            <a:pPr marL="621792" lvl="1" eaLnBrk="1" hangingPunct="1">
              <a:spcBef>
                <a:spcPts val="600"/>
              </a:spcBef>
              <a:buClr>
                <a:schemeClr val="accent2"/>
              </a:buClr>
            </a:pPr>
            <a:r>
              <a:rPr lang="en-US" sz="2000" dirty="0" smtClean="0">
                <a:latin typeface="Tahoma" pitchFamily="34" charset="0"/>
                <a:ea typeface="ＭＳ Ｐゴシック" pitchFamily="34" charset="-128"/>
                <a:cs typeface="Tahoma" pitchFamily="34" charset="0"/>
              </a:rPr>
              <a:t>Commercial rights routinely assigned to sponsor</a:t>
            </a:r>
          </a:p>
          <a:p>
            <a:pPr marL="621792" lvl="1" eaLnBrk="1" hangingPunct="1">
              <a:spcBef>
                <a:spcPts val="600"/>
              </a:spcBef>
              <a:buClr>
                <a:schemeClr val="accent2"/>
              </a:buClr>
            </a:pPr>
            <a:r>
              <a:rPr lang="en-US" sz="2000" dirty="0" smtClean="0">
                <a:latin typeface="Tahoma" pitchFamily="34" charset="0"/>
                <a:ea typeface="ＭＳ Ｐゴシック" pitchFamily="34" charset="-128"/>
                <a:cs typeface="Tahoma" pitchFamily="34" charset="0"/>
              </a:rPr>
              <a:t>Research and education rights retained</a:t>
            </a:r>
            <a:endParaRPr lang="en-US" sz="2000" i="1" dirty="0" smtClean="0">
              <a:latin typeface="Tahoma" pitchFamily="34" charset="0"/>
              <a:ea typeface="ＭＳ Ｐゴシック" pitchFamily="34" charset="-128"/>
              <a:cs typeface="Tahoma" pitchFamily="34" charset="0"/>
            </a:endParaRPr>
          </a:p>
          <a:p>
            <a:pPr eaLnBrk="1" hangingPunct="1">
              <a:lnSpc>
                <a:spcPct val="90000"/>
              </a:lnSpc>
            </a:pPr>
            <a:endParaRPr lang="en-CA" sz="2500" dirty="0" smtClean="0">
              <a:latin typeface="Tahoma" pitchFamily="34" charset="0"/>
              <a:ea typeface="ＭＳ Ｐゴシック" pitchFamily="34" charset="-128"/>
              <a:cs typeface="Tahoma" pitchFamily="34" charset="0"/>
            </a:endParaRPr>
          </a:p>
        </p:txBody>
      </p:sp>
      <p:sp>
        <p:nvSpPr>
          <p:cNvPr id="6146" name="Title 1"/>
          <p:cNvSpPr>
            <a:spLocks noGrp="1"/>
          </p:cNvSpPr>
          <p:nvPr>
            <p:ph type="title"/>
          </p:nvPr>
        </p:nvSpPr>
        <p:spPr/>
        <p:txBody>
          <a:bodyPr/>
          <a:lstStyle/>
          <a:p>
            <a:pPr eaLnBrk="1" fontAlgn="auto" hangingPunct="1">
              <a:spcAft>
                <a:spcPts val="0"/>
              </a:spcAft>
              <a:defRPr/>
            </a:pPr>
            <a:r>
              <a:rPr lang="en-CA" sz="2800" dirty="0">
                <a:solidFill>
                  <a:schemeClr val="tx1"/>
                </a:solidFill>
                <a:latin typeface="Tahoma" charset="0"/>
                <a:ea typeface="+mj-ea"/>
                <a:cs typeface="Tahoma" charset="0"/>
              </a:rPr>
              <a:t>College-based (Applied) </a:t>
            </a:r>
            <a:r>
              <a:rPr lang="en-CA" sz="2800" dirty="0" smtClean="0">
                <a:solidFill>
                  <a:schemeClr val="tx1"/>
                </a:solidFill>
                <a:latin typeface="Tahoma" charset="0"/>
                <a:ea typeface="+mj-ea"/>
                <a:cs typeface="Tahoma" charset="0"/>
              </a:rPr>
              <a:t>Research Features</a:t>
            </a:r>
            <a:endParaRPr lang="en-CA" sz="2800" dirty="0">
              <a:solidFill>
                <a:schemeClr val="tx1"/>
              </a:solidFill>
              <a:latin typeface="Tahoma" charset="0"/>
              <a:ea typeface="+mj-ea"/>
              <a:cs typeface="Tahoma" charset="0"/>
            </a:endParaRPr>
          </a:p>
        </p:txBody>
      </p:sp>
      <p:sp>
        <p:nvSpPr>
          <p:cNvPr id="4505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3250" name="Picture 2"/>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762000" y="1468438"/>
            <a:ext cx="5715000" cy="3051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Content Placeholder 5"/>
          <p:cNvSpPr>
            <a:spLocks noGrp="1"/>
          </p:cNvSpPr>
          <p:nvPr>
            <p:ph sz="half" idx="2"/>
          </p:nvPr>
        </p:nvSpPr>
        <p:spPr>
          <a:xfrm>
            <a:off x="762000" y="4519614"/>
            <a:ext cx="8077200" cy="1652588"/>
          </a:xfrm>
        </p:spPr>
        <p:txBody>
          <a:bodyPr/>
          <a:lstStyle/>
          <a:p>
            <a:pPr marL="365760" eaLnBrk="1" hangingPunct="1">
              <a:spcBef>
                <a:spcPts val="600"/>
              </a:spcBef>
            </a:pPr>
            <a:r>
              <a:rPr lang="en-CA" sz="2000" dirty="0" smtClean="0">
                <a:solidFill>
                  <a:srgbClr val="000000"/>
                </a:solidFill>
                <a:latin typeface="Tahoma" pitchFamily="34" charset="0"/>
                <a:ea typeface="ＭＳ Ｐゴシック" pitchFamily="34" charset="-128"/>
                <a:cs typeface="Tahoma" pitchFamily="34" charset="0"/>
              </a:rPr>
              <a:t>2011/12: does not include E-bus (MHI/MB/MH/NFI – E-Bus - $3M)</a:t>
            </a:r>
          </a:p>
          <a:p>
            <a:pPr marL="365760" eaLnBrk="1" hangingPunct="1">
              <a:spcBef>
                <a:spcPts val="600"/>
              </a:spcBef>
            </a:pPr>
            <a:r>
              <a:rPr lang="en-CA" sz="2000" dirty="0" smtClean="0">
                <a:solidFill>
                  <a:srgbClr val="000000"/>
                </a:solidFill>
                <a:latin typeface="Tahoma" pitchFamily="34" charset="0"/>
                <a:ea typeface="ＭＳ Ｐゴシック" pitchFamily="34" charset="-128"/>
                <a:cs typeface="Tahoma" pitchFamily="34" charset="0"/>
              </a:rPr>
              <a:t>Manitoba Roundtable on Sustainability Award of Excellence 2009</a:t>
            </a:r>
          </a:p>
          <a:p>
            <a:pPr marL="365760" eaLnBrk="1" hangingPunct="1">
              <a:spcBef>
                <a:spcPts val="600"/>
              </a:spcBef>
            </a:pPr>
            <a:r>
              <a:rPr lang="en-CA" sz="2000" dirty="0" smtClean="0">
                <a:solidFill>
                  <a:srgbClr val="000000"/>
                </a:solidFill>
                <a:latin typeface="Tahoma" pitchFamily="34" charset="0"/>
                <a:ea typeface="ＭＳ Ｐゴシック" pitchFamily="34" charset="-128"/>
                <a:cs typeface="Tahoma" pitchFamily="34" charset="0"/>
              </a:rPr>
              <a:t>Winnipeg Chamber of Commerce Spirit of Winnipeg Award 2010</a:t>
            </a:r>
          </a:p>
          <a:p>
            <a:pPr marL="365760" eaLnBrk="1" hangingPunct="1">
              <a:spcBef>
                <a:spcPts val="600"/>
              </a:spcBef>
            </a:pPr>
            <a:r>
              <a:rPr lang="en-CA" sz="2000" dirty="0" smtClean="0">
                <a:solidFill>
                  <a:srgbClr val="000000"/>
                </a:solidFill>
                <a:latin typeface="Tahoma" pitchFamily="34" charset="0"/>
                <a:ea typeface="ＭＳ Ｐゴシック" pitchFamily="34" charset="-128"/>
                <a:cs typeface="Tahoma" pitchFamily="34" charset="0"/>
              </a:rPr>
              <a:t>ACCC National Gold Leadership Award 2011</a:t>
            </a:r>
          </a:p>
        </p:txBody>
      </p:sp>
      <p:sp>
        <p:nvSpPr>
          <p:cNvPr id="10242" name="Title 1"/>
          <p:cNvSpPr>
            <a:spLocks noGrp="1"/>
          </p:cNvSpPr>
          <p:nvPr>
            <p:ph type="title"/>
          </p:nvPr>
        </p:nvSpPr>
        <p:spPr/>
        <p:txBody>
          <a:bodyPr>
            <a:normAutofit/>
          </a:bodyPr>
          <a:lstStyle/>
          <a:p>
            <a:pPr algn="ctr" eaLnBrk="1" fontAlgn="auto" hangingPunct="1">
              <a:spcAft>
                <a:spcPts val="0"/>
              </a:spcAft>
              <a:defRPr/>
            </a:pPr>
            <a:r>
              <a:rPr lang="en-CA" sz="3000" dirty="0">
                <a:solidFill>
                  <a:schemeClr val="bg1"/>
                </a:solidFill>
                <a:latin typeface="Tahoma" charset="0"/>
                <a:ea typeface="+mj-ea"/>
                <a:cs typeface="Tahoma" charset="0"/>
              </a:rPr>
              <a:t>Applied Research </a:t>
            </a:r>
            <a:r>
              <a:rPr lang="en-CA" sz="3000" dirty="0" smtClean="0">
                <a:solidFill>
                  <a:schemeClr val="bg1"/>
                </a:solidFill>
                <a:latin typeface="Tahoma" charset="0"/>
                <a:ea typeface="+mj-ea"/>
                <a:cs typeface="Tahoma" charset="0"/>
              </a:rPr>
              <a:t>@ </a:t>
            </a:r>
            <a:r>
              <a:rPr lang="en-CA" sz="3000" dirty="0">
                <a:solidFill>
                  <a:schemeClr val="bg1"/>
                </a:solidFill>
                <a:latin typeface="Tahoma" charset="0"/>
                <a:ea typeface="+mj-ea"/>
                <a:cs typeface="Tahoma" charset="0"/>
              </a:rPr>
              <a:t>Red River College</a:t>
            </a:r>
          </a:p>
        </p:txBody>
      </p:sp>
      <p:pic>
        <p:nvPicPr>
          <p:cNvPr id="1024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1638" y="3276600"/>
            <a:ext cx="1731962"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6" name="Picture 4"/>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013575" y="1524000"/>
            <a:ext cx="123825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255" name="Footer Placeholder 5"/>
          <p:cNvSpPr>
            <a:spLocks noGrp="1"/>
          </p:cNvSpPr>
          <p:nvPr>
            <p:ph type="ftr" sz="quarter" idx="11"/>
          </p:nvPr>
        </p:nvSpPr>
        <p:spPr bwMode="auto">
          <a:xfrm>
            <a:off x="61722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b="1" i="1">
                <a:solidFill>
                  <a:srgbClr val="9B2D1F"/>
                </a:solidFill>
              </a:rPr>
              <a:t>Red River College © 2011</a:t>
            </a:r>
            <a:endParaRPr lang="en-CA" sz="1000" b="1" i="1">
              <a:solidFill>
                <a:srgbClr val="9B2D1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62000" y="1447800"/>
            <a:ext cx="8153400" cy="5029200"/>
          </a:xfrm>
        </p:spPr>
        <p:txBody>
          <a:bodyPr>
            <a:noAutofit/>
          </a:bodyPr>
          <a:lstStyle/>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Environmental chambers (side-by-side)</a:t>
            </a:r>
            <a:endParaRPr lang="en-CA" sz="2000" dirty="0" smtClean="0">
              <a:latin typeface="Tahoma" charset="0"/>
              <a:ea typeface="+mn-ea"/>
              <a:cs typeface="Tahoma" charset="0"/>
            </a:endParaRPr>
          </a:p>
          <a:p>
            <a:pPr marL="621792" lvl="1" indent="-342900" eaLnBrk="1" fontAlgn="auto" hangingPunct="1">
              <a:spcBef>
                <a:spcPts val="600"/>
              </a:spcBef>
              <a:spcAft>
                <a:spcPts val="0"/>
              </a:spcAft>
              <a:buClr>
                <a:schemeClr val="accent2"/>
              </a:buClr>
              <a:buFont typeface="Courier New"/>
              <a:buChar char="o"/>
              <a:defRPr/>
            </a:pPr>
            <a:r>
              <a:rPr lang="en-CA" sz="2000" dirty="0" smtClean="0">
                <a:latin typeface="Tahoma" charset="0"/>
                <a:ea typeface="+mn-ea"/>
                <a:cs typeface="Tahoma" charset="0"/>
              </a:rPr>
              <a:t>-40º C to + 40º C, independently controlled, additive humidity</a:t>
            </a:r>
          </a:p>
          <a:p>
            <a:pPr marL="621792" lvl="1" indent="-342900" eaLnBrk="1" fontAlgn="auto" hangingPunct="1">
              <a:spcBef>
                <a:spcPts val="600"/>
              </a:spcBef>
              <a:spcAft>
                <a:spcPts val="0"/>
              </a:spcAft>
              <a:buClr>
                <a:schemeClr val="accent2"/>
              </a:buClr>
              <a:buFont typeface="Courier New"/>
              <a:buChar char="o"/>
              <a:defRPr/>
            </a:pPr>
            <a:r>
              <a:rPr lang="en-CA" sz="2000" dirty="0" smtClean="0">
                <a:latin typeface="Tahoma" charset="0"/>
                <a:ea typeface="+mn-ea"/>
                <a:cs typeface="Tahoma" charset="0"/>
              </a:rPr>
              <a:t>Common wall to enable “inside and outside” test conditions</a:t>
            </a:r>
          </a:p>
          <a:p>
            <a:pPr marL="621792" lvl="1" indent="-342900" eaLnBrk="1" fontAlgn="auto" hangingPunct="1">
              <a:spcBef>
                <a:spcPts val="600"/>
              </a:spcBef>
              <a:spcAft>
                <a:spcPts val="0"/>
              </a:spcAft>
              <a:buClr>
                <a:schemeClr val="accent2"/>
              </a:buClr>
              <a:buFont typeface="Courier New"/>
              <a:buChar char="o"/>
              <a:defRPr/>
            </a:pPr>
            <a:r>
              <a:rPr lang="en-CA" sz="2000" dirty="0" smtClean="0">
                <a:latin typeface="Tahoma" charset="0"/>
                <a:ea typeface="+mn-ea"/>
                <a:cs typeface="Tahoma" charset="0"/>
              </a:rPr>
              <a:t>Able to accommodate a small electric vehicle (e.g. </a:t>
            </a:r>
            <a:r>
              <a:rPr lang="en-CA" sz="2000" dirty="0" err="1" smtClean="0">
                <a:latin typeface="Tahoma" charset="0"/>
                <a:ea typeface="+mn-ea"/>
                <a:cs typeface="Tahoma" charset="0"/>
              </a:rPr>
              <a:t>iMiev</a:t>
            </a:r>
            <a:r>
              <a:rPr lang="en-CA" sz="2000" dirty="0" smtClean="0">
                <a:latin typeface="Tahoma" charset="0"/>
                <a:ea typeface="+mn-ea"/>
                <a:cs typeface="Tahoma" charset="0"/>
              </a:rPr>
              <a:t>)</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Flexible, multi-channel data acquisition system</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Structural dynamic test system with “strong” floor</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Removable exterior wall section for climactic testing</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Structural health monitoring</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Prototype “</a:t>
            </a:r>
            <a:r>
              <a:rPr lang="en-CA" sz="2400" dirty="0" err="1" smtClean="0">
                <a:latin typeface="Tahoma" charset="0"/>
                <a:ea typeface="+mn-ea"/>
                <a:cs typeface="Tahoma" charset="0"/>
              </a:rPr>
              <a:t>skunkworks</a:t>
            </a:r>
            <a:r>
              <a:rPr lang="en-CA" sz="2400" dirty="0" smtClean="0">
                <a:latin typeface="Tahoma" charset="0"/>
                <a:ea typeface="+mn-ea"/>
                <a:cs typeface="Tahoma" charset="0"/>
              </a:rPr>
              <a:t>” development</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Cold weather performance</a:t>
            </a:r>
          </a:p>
          <a:p>
            <a:pPr marL="708216" lvl="1" indent="-342900" eaLnBrk="1" fontAlgn="auto" hangingPunct="1">
              <a:spcBef>
                <a:spcPts val="600"/>
              </a:spcBef>
              <a:spcAft>
                <a:spcPts val="0"/>
              </a:spcAft>
              <a:buClr>
                <a:schemeClr val="accent2"/>
              </a:buClr>
              <a:buFont typeface="Courier New" pitchFamily="49" charset="0"/>
              <a:buChar char="o"/>
              <a:defRPr/>
            </a:pPr>
            <a:r>
              <a:rPr lang="en-CA" sz="2000" dirty="0" smtClean="0">
                <a:latin typeface="Tahoma" charset="0"/>
                <a:ea typeface="+mn-ea"/>
                <a:cs typeface="Tahoma" charset="0"/>
              </a:rPr>
              <a:t>Building and construction materials, components and systems</a:t>
            </a:r>
          </a:p>
          <a:p>
            <a:pPr marL="109728" indent="0" eaLnBrk="1" fontAlgn="auto" hangingPunct="1">
              <a:spcBef>
                <a:spcPts val="1200"/>
              </a:spcBef>
              <a:spcAft>
                <a:spcPts val="0"/>
              </a:spcAft>
              <a:buClr>
                <a:schemeClr val="accent2"/>
              </a:buClr>
              <a:buNone/>
              <a:defRPr/>
            </a:pPr>
            <a:endParaRPr lang="en-CA" sz="2400" dirty="0">
              <a:latin typeface="Tahoma" charset="0"/>
              <a:ea typeface="+mn-ea"/>
              <a:cs typeface="Tahoma" charset="0"/>
            </a:endParaRPr>
          </a:p>
        </p:txBody>
      </p:sp>
      <p:sp>
        <p:nvSpPr>
          <p:cNvPr id="11266" name="Title 1"/>
          <p:cNvSpPr>
            <a:spLocks noGrp="1"/>
          </p:cNvSpPr>
          <p:nvPr>
            <p:ph type="title"/>
          </p:nvPr>
        </p:nvSpPr>
        <p:spPr/>
        <p:txBody>
          <a:bodyPr>
            <a:normAutofit/>
          </a:bodyPr>
          <a:lstStyle/>
          <a:p>
            <a:pPr eaLnBrk="1" fontAlgn="auto" hangingPunct="1">
              <a:spcAft>
                <a:spcPts val="0"/>
              </a:spcAft>
              <a:defRPr/>
            </a:pPr>
            <a:r>
              <a:rPr lang="en-CA" sz="2800" dirty="0" smtClean="0">
                <a:solidFill>
                  <a:schemeClr val="tx1"/>
                </a:solidFill>
                <a:latin typeface="Tahoma" charset="0"/>
                <a:ea typeface="+mj-ea"/>
                <a:cs typeface="Tahoma" charset="0"/>
              </a:rPr>
              <a:t>Capabilities: CARSI</a:t>
            </a:r>
            <a:br>
              <a:rPr lang="en-CA" sz="2800" dirty="0" smtClean="0">
                <a:solidFill>
                  <a:schemeClr val="tx1"/>
                </a:solidFill>
                <a:latin typeface="Tahoma" charset="0"/>
                <a:ea typeface="+mj-ea"/>
                <a:cs typeface="Tahoma" charset="0"/>
              </a:rPr>
            </a:br>
            <a:r>
              <a:rPr lang="en-CA" sz="2000" dirty="0" smtClean="0">
                <a:solidFill>
                  <a:schemeClr val="tx1"/>
                </a:solidFill>
                <a:latin typeface="Tahoma" charset="0"/>
                <a:ea typeface="+mj-ea"/>
                <a:cs typeface="Tahoma" charset="0"/>
              </a:rPr>
              <a:t>Centre for Applied Research in Sustainable Infrastructure</a:t>
            </a:r>
            <a:endParaRPr lang="en-CA" sz="2000" dirty="0">
              <a:solidFill>
                <a:schemeClr val="tx1"/>
              </a:solidFill>
              <a:latin typeface="Tahoma" charset="0"/>
              <a:ea typeface="+mj-ea"/>
              <a:cs typeface="Tahoma" charset="0"/>
            </a:endParaRPr>
          </a:p>
        </p:txBody>
      </p:sp>
      <p:sp>
        <p:nvSpPr>
          <p:cNvPr id="5529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2" name="Picture 1" descr="CARSI front sma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5100" y="4495800"/>
            <a:ext cx="1783503" cy="1188720"/>
          </a:xfrm>
          <a:prstGeom prst="rect">
            <a:avLst/>
          </a:prstGeom>
        </p:spPr>
      </p:pic>
    </p:spTree>
    <p:extLst>
      <p:ext uri="{BB962C8B-B14F-4D97-AF65-F5344CB8AC3E}">
        <p14:creationId xmlns:p14="http://schemas.microsoft.com/office/powerpoint/2010/main" val="185737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62000" y="1447800"/>
            <a:ext cx="8153400" cy="4495800"/>
          </a:xfrm>
        </p:spPr>
        <p:txBody>
          <a:bodyPr>
            <a:noAutofit/>
          </a:bodyPr>
          <a:lstStyle/>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3,000 sq. ft. dedicated applied research space</a:t>
            </a:r>
          </a:p>
          <a:p>
            <a:pPr marL="621792" lvl="1" indent="-285750" eaLnBrk="1" fontAlgn="auto" hangingPunct="1">
              <a:spcBef>
                <a:spcPts val="600"/>
              </a:spcBef>
              <a:spcAft>
                <a:spcPts val="0"/>
              </a:spcAft>
              <a:buClr>
                <a:schemeClr val="accent2"/>
              </a:buClr>
              <a:buFont typeface="Courier New"/>
              <a:buChar char="o"/>
              <a:defRPr/>
            </a:pPr>
            <a:r>
              <a:rPr lang="en-CA" sz="1800" dirty="0">
                <a:latin typeface="Tahoma" charset="0"/>
                <a:ea typeface="+mn-ea"/>
                <a:cs typeface="Tahoma" charset="0"/>
              </a:rPr>
              <a:t>integrated within the Heavy Equipment Transportation Centre</a:t>
            </a:r>
          </a:p>
          <a:p>
            <a:pPr marL="621792" lvl="1" indent="-285750" eaLnBrk="1" fontAlgn="auto" hangingPunct="1">
              <a:spcBef>
                <a:spcPts val="600"/>
              </a:spcBef>
              <a:spcAft>
                <a:spcPts val="0"/>
              </a:spcAft>
              <a:buClr>
                <a:schemeClr val="accent2"/>
              </a:buClr>
              <a:buFont typeface="Courier New"/>
              <a:buChar char="o"/>
              <a:defRPr/>
            </a:pPr>
            <a:r>
              <a:rPr lang="en-CA" sz="1800" dirty="0">
                <a:latin typeface="Tahoma" charset="0"/>
                <a:ea typeface="+mn-ea"/>
                <a:cs typeface="Tahoma" charset="0"/>
              </a:rPr>
              <a:t>Portable vehicle emissions testing (</a:t>
            </a:r>
            <a:r>
              <a:rPr lang="en-CA" sz="1800" dirty="0" err="1">
                <a:latin typeface="Tahoma" charset="0"/>
                <a:ea typeface="+mn-ea"/>
                <a:cs typeface="Tahoma" charset="0"/>
              </a:rPr>
              <a:t>NOx</a:t>
            </a:r>
            <a:r>
              <a:rPr lang="en-CA" sz="1800" dirty="0">
                <a:latin typeface="Tahoma" charset="0"/>
                <a:ea typeface="+mn-ea"/>
                <a:cs typeface="Tahoma" charset="0"/>
              </a:rPr>
              <a:t>, </a:t>
            </a:r>
            <a:r>
              <a:rPr lang="en-CA" sz="1800" dirty="0" err="1">
                <a:latin typeface="Tahoma" charset="0"/>
                <a:ea typeface="+mn-ea"/>
                <a:cs typeface="Tahoma" charset="0"/>
              </a:rPr>
              <a:t>SOx</a:t>
            </a:r>
            <a:r>
              <a:rPr lang="en-CA" sz="1800" dirty="0">
                <a:latin typeface="Tahoma" charset="0"/>
                <a:ea typeface="+mn-ea"/>
                <a:cs typeface="Tahoma" charset="0"/>
              </a:rPr>
              <a:t>, particulate matter)</a:t>
            </a:r>
          </a:p>
          <a:p>
            <a:pPr marL="621792" lvl="1" indent="-285750" eaLnBrk="1" fontAlgn="auto" hangingPunct="1">
              <a:spcBef>
                <a:spcPts val="600"/>
              </a:spcBef>
              <a:spcAft>
                <a:spcPts val="0"/>
              </a:spcAft>
              <a:buClr>
                <a:schemeClr val="accent2"/>
              </a:buClr>
              <a:buFont typeface="Courier New"/>
              <a:buChar char="o"/>
              <a:defRPr/>
            </a:pPr>
            <a:r>
              <a:rPr lang="en-CA" sz="1800" dirty="0">
                <a:latin typeface="Tahoma" charset="0"/>
                <a:ea typeface="+mn-ea"/>
                <a:cs typeface="Tahoma" charset="0"/>
              </a:rPr>
              <a:t>1,000 HP chassis and 1,000 HP engine dynamometers (to-be-installed)</a:t>
            </a:r>
          </a:p>
          <a:p>
            <a:pPr marL="621792" lvl="1" indent="-285750" eaLnBrk="1" fontAlgn="auto" hangingPunct="1">
              <a:spcBef>
                <a:spcPts val="600"/>
              </a:spcBef>
              <a:spcAft>
                <a:spcPts val="0"/>
              </a:spcAft>
              <a:buClr>
                <a:schemeClr val="accent2"/>
              </a:buClr>
              <a:buFont typeface="Courier New"/>
              <a:buChar char="o"/>
              <a:defRPr/>
            </a:pPr>
            <a:r>
              <a:rPr lang="en-CA" sz="1800" dirty="0">
                <a:latin typeface="Tahoma" charset="0"/>
                <a:ea typeface="+mn-ea"/>
                <a:cs typeface="Tahoma" charset="0"/>
              </a:rPr>
              <a:t>Bio-diesel refinery (small scale</a:t>
            </a:r>
            <a:r>
              <a:rPr lang="en-CA" sz="1800" dirty="0" smtClean="0">
                <a:latin typeface="Tahoma" charset="0"/>
                <a:ea typeface="+mn-ea"/>
                <a:cs typeface="Tahoma" charset="0"/>
              </a:rPr>
              <a:t>)</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Improving fuel efficiency, especially w/ renewable fuels</a:t>
            </a:r>
          </a:p>
          <a:p>
            <a:pPr marL="621792" lvl="1" indent="-285750" eaLnBrk="1" fontAlgn="auto" hangingPunct="1">
              <a:spcBef>
                <a:spcPts val="600"/>
              </a:spcBef>
              <a:spcAft>
                <a:spcPts val="0"/>
              </a:spcAft>
              <a:buClr>
                <a:schemeClr val="accent2"/>
              </a:buClr>
              <a:buFont typeface="Courier New" pitchFamily="49" charset="0"/>
              <a:buChar char="o"/>
              <a:defRPr/>
            </a:pPr>
            <a:r>
              <a:rPr lang="en-CA" sz="1800" dirty="0" smtClean="0">
                <a:latin typeface="Tahoma" charset="0"/>
                <a:ea typeface="+mn-ea"/>
                <a:cs typeface="Tahoma" charset="0"/>
              </a:rPr>
              <a:t>Bio-diesel, electricity, ethanol, hydrogen</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Cold weather applications</a:t>
            </a:r>
          </a:p>
          <a:p>
            <a:pPr marL="621792" lvl="2" indent="-285750" eaLnBrk="1" fontAlgn="auto" hangingPunct="1">
              <a:spcBef>
                <a:spcPts val="600"/>
              </a:spcBef>
              <a:spcAft>
                <a:spcPts val="0"/>
              </a:spcAft>
              <a:buFont typeface="Courier New" pitchFamily="49" charset="0"/>
              <a:buChar char="o"/>
              <a:defRPr/>
            </a:pPr>
            <a:r>
              <a:rPr lang="en-CA" sz="1800" dirty="0" smtClean="0">
                <a:latin typeface="Tahoma" charset="0"/>
                <a:ea typeface="+mn-ea"/>
                <a:cs typeface="Tahoma" charset="0"/>
              </a:rPr>
              <a:t>Product development – prototyping and testing</a:t>
            </a:r>
          </a:p>
          <a:p>
            <a:pPr marL="621792" lvl="2" indent="-285750" eaLnBrk="1" fontAlgn="auto" hangingPunct="1">
              <a:spcBef>
                <a:spcPts val="600"/>
              </a:spcBef>
              <a:spcAft>
                <a:spcPts val="0"/>
              </a:spcAft>
              <a:buFont typeface="Courier New" pitchFamily="49" charset="0"/>
              <a:buChar char="o"/>
              <a:defRPr/>
            </a:pPr>
            <a:r>
              <a:rPr lang="en-CA" sz="1800" dirty="0" smtClean="0">
                <a:latin typeface="Tahoma" charset="0"/>
                <a:ea typeface="+mn-ea"/>
                <a:cs typeface="Tahoma" charset="0"/>
              </a:rPr>
              <a:t>Field demonstrations and evaluations</a:t>
            </a:r>
          </a:p>
          <a:p>
            <a:pPr marL="365760" indent="-256032" eaLnBrk="1" fontAlgn="auto" hangingPunct="1">
              <a:spcBef>
                <a:spcPts val="600"/>
              </a:spcBef>
              <a:spcAft>
                <a:spcPts val="0"/>
              </a:spcAft>
              <a:buClr>
                <a:schemeClr val="accent2"/>
              </a:buClr>
              <a:buFont typeface="Wingdings 3"/>
              <a:buChar char=""/>
              <a:defRPr/>
            </a:pPr>
            <a:r>
              <a:rPr lang="en-CA" sz="2400" dirty="0" smtClean="0">
                <a:latin typeface="Tahoma" charset="0"/>
                <a:ea typeface="+mn-ea"/>
                <a:cs typeface="Tahoma" charset="0"/>
              </a:rPr>
              <a:t>Electric Vehicle Technology &amp; Education Centre (virtual)</a:t>
            </a:r>
          </a:p>
        </p:txBody>
      </p:sp>
      <p:sp>
        <p:nvSpPr>
          <p:cNvPr id="11266" name="Title 1"/>
          <p:cNvSpPr>
            <a:spLocks noGrp="1"/>
          </p:cNvSpPr>
          <p:nvPr>
            <p:ph type="title"/>
          </p:nvPr>
        </p:nvSpPr>
        <p:spPr/>
        <p:txBody>
          <a:bodyPr>
            <a:normAutofit/>
          </a:bodyPr>
          <a:lstStyle/>
          <a:p>
            <a:pPr eaLnBrk="1" fontAlgn="auto" hangingPunct="1">
              <a:spcAft>
                <a:spcPts val="0"/>
              </a:spcAft>
              <a:defRPr/>
            </a:pPr>
            <a:r>
              <a:rPr lang="en-CA" sz="2800" dirty="0">
                <a:solidFill>
                  <a:schemeClr val="tx1"/>
                </a:solidFill>
                <a:latin typeface="Tahoma" charset="0"/>
                <a:cs typeface="Tahoma" charset="0"/>
              </a:rPr>
              <a:t>Capabilities</a:t>
            </a:r>
            <a:r>
              <a:rPr lang="en-CA" sz="2800" dirty="0" smtClean="0">
                <a:solidFill>
                  <a:schemeClr val="tx1"/>
                </a:solidFill>
                <a:latin typeface="Tahoma" charset="0"/>
                <a:cs typeface="Tahoma" charset="0"/>
              </a:rPr>
              <a:t>: ATEC </a:t>
            </a:r>
            <a:br>
              <a:rPr lang="en-CA" sz="2800" dirty="0" smtClean="0">
                <a:solidFill>
                  <a:schemeClr val="tx1"/>
                </a:solidFill>
                <a:latin typeface="Tahoma" charset="0"/>
                <a:cs typeface="Tahoma" charset="0"/>
              </a:rPr>
            </a:br>
            <a:r>
              <a:rPr lang="en-CA" sz="2400" dirty="0" smtClean="0">
                <a:solidFill>
                  <a:schemeClr val="tx1"/>
                </a:solidFill>
                <a:latin typeface="Tahoma" charset="0"/>
                <a:cs typeface="Tahoma" charset="0"/>
              </a:rPr>
              <a:t>Advanced Transportation &amp; Energy Centre</a:t>
            </a:r>
            <a:endParaRPr lang="en-CA" sz="2400" dirty="0">
              <a:solidFill>
                <a:schemeClr val="tx1"/>
              </a:solidFill>
              <a:latin typeface="Tahoma" charset="0"/>
              <a:ea typeface="+mj-ea"/>
              <a:cs typeface="Tahoma" charset="0"/>
            </a:endParaRPr>
          </a:p>
        </p:txBody>
      </p:sp>
      <p:sp>
        <p:nvSpPr>
          <p:cNvPr id="5529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2" name="Picture 1" descr="Biodiesel Plant .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0" y="3810000"/>
            <a:ext cx="1824853" cy="1371600"/>
          </a:xfrm>
          <a:prstGeom prst="rect">
            <a:avLst/>
          </a:prstGeom>
        </p:spPr>
      </p:pic>
    </p:spTree>
    <p:extLst>
      <p:ext uri="{BB962C8B-B14F-4D97-AF65-F5344CB8AC3E}">
        <p14:creationId xmlns:p14="http://schemas.microsoft.com/office/powerpoint/2010/main" val="185737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62000" y="1295400"/>
            <a:ext cx="8153400" cy="4191000"/>
          </a:xfrm>
        </p:spPr>
        <p:txBody>
          <a:bodyPr>
            <a:normAutofit/>
          </a:bodyPr>
          <a:lstStyle/>
          <a:p>
            <a:pPr marL="365760" indent="-256032" eaLnBrk="1" fontAlgn="auto" hangingPunct="1">
              <a:spcBef>
                <a:spcPts val="600"/>
              </a:spcBef>
              <a:spcAft>
                <a:spcPts val="0"/>
              </a:spcAft>
              <a:buClr>
                <a:schemeClr val="accent2"/>
              </a:buClr>
              <a:buFont typeface="Wingdings 3"/>
              <a:buChar char=""/>
              <a:defRPr/>
            </a:pPr>
            <a:r>
              <a:rPr lang="en-CA" sz="2000" dirty="0" smtClean="0">
                <a:latin typeface="Tahoma" charset="0"/>
                <a:ea typeface="+mn-ea"/>
                <a:cs typeface="Tahoma" charset="0"/>
              </a:rPr>
              <a:t>Demonstration </a:t>
            </a:r>
            <a:r>
              <a:rPr lang="en-CA" sz="2000" dirty="0">
                <a:latin typeface="Tahoma" charset="0"/>
                <a:ea typeface="+mn-ea"/>
                <a:cs typeface="Tahoma" charset="0"/>
              </a:rPr>
              <a:t>and public education site </a:t>
            </a:r>
            <a:r>
              <a:rPr lang="en-CA" sz="2000" dirty="0" smtClean="0">
                <a:latin typeface="Tahoma" charset="0"/>
                <a:ea typeface="+mn-ea"/>
                <a:cs typeface="Tahoma" charset="0"/>
              </a:rPr>
              <a:t>for all</a:t>
            </a:r>
            <a:r>
              <a:rPr lang="en-CA" sz="2000" dirty="0">
                <a:latin typeface="Tahoma" charset="0"/>
                <a:ea typeface="+mn-ea"/>
                <a:cs typeface="Tahoma" charset="0"/>
              </a:rPr>
              <a:t>-electric and plug-in hybrid-electric vehicles and </a:t>
            </a:r>
            <a:r>
              <a:rPr lang="en-CA" sz="2000" dirty="0" smtClean="0">
                <a:latin typeface="Tahoma" charset="0"/>
                <a:ea typeface="+mn-ea"/>
                <a:cs typeface="Tahoma" charset="0"/>
              </a:rPr>
              <a:t>recharging equipment</a:t>
            </a:r>
          </a:p>
          <a:p>
            <a:pPr marL="365760" indent="-256032" eaLnBrk="1" fontAlgn="auto" hangingPunct="1">
              <a:spcBef>
                <a:spcPts val="600"/>
              </a:spcBef>
              <a:spcAft>
                <a:spcPts val="0"/>
              </a:spcAft>
              <a:buClr>
                <a:schemeClr val="accent2"/>
              </a:buClr>
              <a:buFont typeface="Wingdings 3"/>
              <a:buChar char=""/>
              <a:defRPr/>
            </a:pPr>
            <a:r>
              <a:rPr lang="en-CA" sz="2000" dirty="0" smtClean="0">
                <a:latin typeface="Tahoma" charset="0"/>
                <a:ea typeface="+mn-ea"/>
                <a:cs typeface="Tahoma" charset="0"/>
              </a:rPr>
              <a:t>Provincial support based on RRC’s track record of applied research and demonstration projects in advanced transportation</a:t>
            </a:r>
          </a:p>
          <a:p>
            <a:pPr marL="365760" indent="-256032" eaLnBrk="1" fontAlgn="auto" hangingPunct="1">
              <a:spcBef>
                <a:spcPts val="600"/>
              </a:spcBef>
              <a:spcAft>
                <a:spcPts val="0"/>
              </a:spcAft>
              <a:buClr>
                <a:schemeClr val="accent2"/>
              </a:buClr>
              <a:buFont typeface="Wingdings 3"/>
              <a:buChar char=""/>
              <a:defRPr/>
            </a:pPr>
            <a:r>
              <a:rPr lang="en-CA" sz="2000" dirty="0" smtClean="0">
                <a:latin typeface="Tahoma" charset="0"/>
                <a:ea typeface="+mn-ea"/>
                <a:cs typeface="Tahoma" charset="0"/>
              </a:rPr>
              <a:t>Mission:</a:t>
            </a:r>
          </a:p>
          <a:p>
            <a:pPr marL="621792" lvl="1" eaLnBrk="1" fontAlgn="auto" hangingPunct="1">
              <a:spcBef>
                <a:spcPts val="600"/>
              </a:spcBef>
              <a:spcAft>
                <a:spcPts val="0"/>
              </a:spcAft>
              <a:buClr>
                <a:schemeClr val="accent2"/>
              </a:buClr>
              <a:buFont typeface="Verdana"/>
              <a:buChar char="◦"/>
              <a:defRPr/>
            </a:pPr>
            <a:r>
              <a:rPr lang="en-US" sz="1800" dirty="0">
                <a:latin typeface="Tahoma" charset="0"/>
                <a:ea typeface="+mn-ea"/>
                <a:cs typeface="Tahoma" charset="0"/>
              </a:rPr>
              <a:t>S</a:t>
            </a:r>
            <a:r>
              <a:rPr lang="en-US" sz="1800" dirty="0" smtClean="0">
                <a:latin typeface="Tahoma" charset="0"/>
                <a:ea typeface="+mn-ea"/>
                <a:cs typeface="Tahoma" charset="0"/>
              </a:rPr>
              <a:t>upport </a:t>
            </a:r>
            <a:r>
              <a:rPr lang="en-US" sz="1800" dirty="0">
                <a:latin typeface="Tahoma" charset="0"/>
                <a:ea typeface="+mn-ea"/>
                <a:cs typeface="Tahoma" charset="0"/>
              </a:rPr>
              <a:t>electric vehicle innovation </a:t>
            </a:r>
            <a:r>
              <a:rPr lang="en-US" sz="1800" dirty="0" smtClean="0">
                <a:latin typeface="Tahoma" charset="0"/>
                <a:ea typeface="+mn-ea"/>
                <a:cs typeface="Tahoma" charset="0"/>
              </a:rPr>
              <a:t>in/by </a:t>
            </a:r>
            <a:r>
              <a:rPr lang="en-US" sz="1800" dirty="0">
                <a:latin typeface="Tahoma" charset="0"/>
                <a:ea typeface="+mn-ea"/>
                <a:cs typeface="Tahoma" charset="0"/>
              </a:rPr>
              <a:t>Manitoba’s transportation sector</a:t>
            </a:r>
          </a:p>
          <a:p>
            <a:pPr marL="621792" lvl="1" eaLnBrk="1" fontAlgn="auto" hangingPunct="1">
              <a:spcBef>
                <a:spcPts val="600"/>
              </a:spcBef>
              <a:spcAft>
                <a:spcPts val="0"/>
              </a:spcAft>
              <a:buClr>
                <a:schemeClr val="accent2"/>
              </a:buClr>
              <a:buFont typeface="Verdana"/>
              <a:buChar char="◦"/>
              <a:defRPr/>
            </a:pPr>
            <a:r>
              <a:rPr lang="en-US" sz="1800" dirty="0" smtClean="0">
                <a:latin typeface="Tahoma" charset="0"/>
                <a:ea typeface="+mn-ea"/>
                <a:cs typeface="Tahoma" charset="0"/>
              </a:rPr>
              <a:t>Enhance </a:t>
            </a:r>
            <a:r>
              <a:rPr lang="en-US" sz="1800" dirty="0">
                <a:latin typeface="Tahoma" charset="0"/>
                <a:ea typeface="+mn-ea"/>
                <a:cs typeface="Tahoma" charset="0"/>
              </a:rPr>
              <a:t>electric vehicle education at RRC and in the region </a:t>
            </a:r>
          </a:p>
          <a:p>
            <a:pPr marL="621792" lvl="1" eaLnBrk="1" fontAlgn="auto" hangingPunct="1">
              <a:spcBef>
                <a:spcPts val="600"/>
              </a:spcBef>
              <a:spcAft>
                <a:spcPts val="0"/>
              </a:spcAft>
              <a:buClr>
                <a:schemeClr val="accent2"/>
              </a:buClr>
              <a:buFont typeface="Verdana"/>
              <a:buChar char="◦"/>
              <a:defRPr/>
            </a:pPr>
            <a:r>
              <a:rPr lang="en-US" sz="1800" dirty="0">
                <a:latin typeface="Tahoma" charset="0"/>
                <a:ea typeface="+mn-ea"/>
                <a:cs typeface="Tahoma" charset="0"/>
              </a:rPr>
              <a:t>I</a:t>
            </a:r>
            <a:r>
              <a:rPr lang="en-US" sz="1800" dirty="0" smtClean="0">
                <a:latin typeface="Tahoma" charset="0"/>
                <a:ea typeface="+mn-ea"/>
                <a:cs typeface="Tahoma" charset="0"/>
              </a:rPr>
              <a:t>ncrease </a:t>
            </a:r>
            <a:r>
              <a:rPr lang="en-US" sz="1800" dirty="0">
                <a:latin typeface="Tahoma" charset="0"/>
                <a:ea typeface="+mn-ea"/>
                <a:cs typeface="Tahoma" charset="0"/>
              </a:rPr>
              <a:t>public awareness of electric vehicle technology  </a:t>
            </a:r>
            <a:endParaRPr lang="en-CA" sz="1800" dirty="0">
              <a:latin typeface="Tahoma" charset="0"/>
              <a:ea typeface="+mn-ea"/>
              <a:cs typeface="Tahoma" charset="0"/>
            </a:endParaRPr>
          </a:p>
          <a:p>
            <a:pPr marL="109728" indent="0" eaLnBrk="1" fontAlgn="auto" hangingPunct="1">
              <a:spcBef>
                <a:spcPts val="1200"/>
              </a:spcBef>
              <a:spcAft>
                <a:spcPts val="0"/>
              </a:spcAft>
              <a:buClr>
                <a:schemeClr val="accent2"/>
              </a:buClr>
              <a:buNone/>
              <a:defRPr/>
            </a:pPr>
            <a:endParaRPr lang="en-CA" sz="2800" dirty="0"/>
          </a:p>
          <a:p>
            <a:pPr marL="365760" indent="-256032" eaLnBrk="1" fontAlgn="auto" hangingPunct="1">
              <a:spcBef>
                <a:spcPts val="1200"/>
              </a:spcBef>
              <a:spcAft>
                <a:spcPts val="0"/>
              </a:spcAft>
              <a:buClr>
                <a:schemeClr val="accent2"/>
              </a:buClr>
              <a:buFont typeface="Wingdings 3"/>
              <a:buChar char=""/>
              <a:defRPr/>
            </a:pPr>
            <a:endParaRPr lang="en-CA" sz="2800" dirty="0"/>
          </a:p>
          <a:p>
            <a:pPr marL="365760" indent="-256032" eaLnBrk="1" fontAlgn="auto" hangingPunct="1">
              <a:spcBef>
                <a:spcPts val="1200"/>
              </a:spcBef>
              <a:spcAft>
                <a:spcPts val="0"/>
              </a:spcAft>
              <a:buClr>
                <a:schemeClr val="accent2"/>
              </a:buClr>
              <a:buFont typeface="Wingdings 3"/>
              <a:buChar char=""/>
              <a:defRPr/>
            </a:pPr>
            <a:endParaRPr lang="en-CA" sz="2800" dirty="0"/>
          </a:p>
          <a:p>
            <a:pPr marL="365760" indent="-256032" eaLnBrk="1" fontAlgn="auto" hangingPunct="1">
              <a:spcBef>
                <a:spcPts val="1200"/>
              </a:spcBef>
              <a:spcAft>
                <a:spcPts val="0"/>
              </a:spcAft>
              <a:buClr>
                <a:schemeClr val="accent2"/>
              </a:buClr>
              <a:buFont typeface="Wingdings 3"/>
              <a:buChar char=""/>
              <a:defRPr/>
            </a:pPr>
            <a:endParaRPr lang="en-CA" sz="2800" dirty="0">
              <a:latin typeface="Tahoma" charset="0"/>
              <a:ea typeface="+mn-ea"/>
              <a:cs typeface="Tahoma" charset="0"/>
            </a:endParaRPr>
          </a:p>
        </p:txBody>
      </p:sp>
      <p:sp>
        <p:nvSpPr>
          <p:cNvPr id="11266" name="Title 1"/>
          <p:cNvSpPr>
            <a:spLocks noGrp="1"/>
          </p:cNvSpPr>
          <p:nvPr>
            <p:ph type="title"/>
          </p:nvPr>
        </p:nvSpPr>
        <p:spPr/>
        <p:txBody>
          <a:bodyPr>
            <a:normAutofit fontScale="90000"/>
          </a:bodyPr>
          <a:lstStyle/>
          <a:p>
            <a:pPr eaLnBrk="1" fontAlgn="auto" hangingPunct="1">
              <a:spcAft>
                <a:spcPts val="0"/>
              </a:spcAft>
              <a:defRPr/>
            </a:pPr>
            <a:r>
              <a:rPr lang="en-CA" sz="3100" dirty="0" smtClean="0">
                <a:solidFill>
                  <a:schemeClr val="tx1"/>
                </a:solidFill>
                <a:latin typeface="Tahoma" charset="0"/>
                <a:ea typeface="+mj-ea"/>
                <a:cs typeface="Tahoma" charset="0"/>
              </a:rPr>
              <a:t>Capabilities: EVTEC</a:t>
            </a:r>
            <a:br>
              <a:rPr lang="en-CA" sz="3100" dirty="0" smtClean="0">
                <a:solidFill>
                  <a:schemeClr val="tx1"/>
                </a:solidFill>
                <a:latin typeface="Tahoma" charset="0"/>
                <a:ea typeface="+mj-ea"/>
                <a:cs typeface="Tahoma" charset="0"/>
              </a:rPr>
            </a:br>
            <a:r>
              <a:rPr lang="en-CA" sz="2700" dirty="0" smtClean="0">
                <a:solidFill>
                  <a:schemeClr val="tx1"/>
                </a:solidFill>
                <a:latin typeface="Tahoma" charset="0"/>
                <a:ea typeface="+mj-ea"/>
                <a:cs typeface="Tahoma" charset="0"/>
              </a:rPr>
              <a:t>Electric Vehicle Technology and Education Centre</a:t>
            </a:r>
            <a:endParaRPr lang="en-CA" sz="2700" dirty="0">
              <a:solidFill>
                <a:schemeClr val="tx1"/>
              </a:solidFill>
              <a:latin typeface="Tahoma" charset="0"/>
              <a:ea typeface="+mj-ea"/>
              <a:cs typeface="Tahoma" charset="0"/>
            </a:endParaRPr>
          </a:p>
        </p:txBody>
      </p:sp>
      <p:sp>
        <p:nvSpPr>
          <p:cNvPr id="5529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solidFill>
                  <a:srgbClr val="9B2D1F"/>
                </a:solidFill>
              </a:rPr>
              <a:t>Red River College © 2011</a:t>
            </a:r>
            <a:endParaRPr lang="en-CA" sz="1000">
              <a:solidFill>
                <a:srgbClr val="9B2D1F"/>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1443" y="4648200"/>
            <a:ext cx="1755000" cy="11700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243" y="4648200"/>
            <a:ext cx="1752600" cy="11684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72643" y="4648200"/>
            <a:ext cx="1752600" cy="116897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53843" y="4648199"/>
            <a:ext cx="1756757" cy="1170000"/>
          </a:xfrm>
          <a:prstGeom prst="rect">
            <a:avLst/>
          </a:prstGeom>
        </p:spPr>
      </p:pic>
    </p:spTree>
    <p:extLst>
      <p:ext uri="{BB962C8B-B14F-4D97-AF65-F5344CB8AC3E}">
        <p14:creationId xmlns:p14="http://schemas.microsoft.com/office/powerpoint/2010/main" val="201402108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CCC AG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RC - Finance Committee - 2011 04 12">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a:noFill/>
      </a:spPr>
      <a:bodyPr wrap="square" rtlCol="0">
        <a:spAutoFit/>
      </a:bodyPr>
      <a:lstStyle>
        <a:defPPr marL="365760" indent="-256032" eaLnBrk="1" hangingPunct="1">
          <a:spcBef>
            <a:spcPts val="1200"/>
          </a:spcBef>
          <a:spcAft>
            <a:spcPts val="0"/>
          </a:spcAft>
          <a:buClr>
            <a:schemeClr val="accent1"/>
          </a:buClr>
          <a:buSzPct val="68000"/>
          <a:buFont typeface="Wingdings 3"/>
          <a:buChar char=""/>
          <a:defRPr sz="2100" dirty="0">
            <a:latin typeface="Tahoma" charset="0"/>
            <a:ea typeface="+mn-ea"/>
            <a:cs typeface="Tahoma" charset="0"/>
          </a:defRPr>
        </a:defPPr>
      </a:lstStyle>
    </a:txDef>
  </a:objectDefaults>
  <a:extraClrSchemeLst/>
</a:theme>
</file>

<file path=ppt/theme/theme3.xml><?xml version="1.0" encoding="utf-8"?>
<a:theme xmlns:a="http://schemas.openxmlformats.org/drawingml/2006/main" name="1_ACCC AG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ARC - Finance Committee - 2011 04 12">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5.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6.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7.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8.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ACCC AGM .thmx</Template>
  <TotalTime>3075</TotalTime>
  <Words>1702</Words>
  <Application>Microsoft Office PowerPoint</Application>
  <PresentationFormat>On-screen Show (4:3)</PresentationFormat>
  <Paragraphs>308</Paragraphs>
  <Slides>28</Slides>
  <Notes>28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28</vt:i4>
      </vt:variant>
    </vt:vector>
  </HeadingPairs>
  <TitlesOfParts>
    <vt:vector size="44" baseType="lpstr">
      <vt:lpstr>ＭＳ Ｐゴシック</vt:lpstr>
      <vt:lpstr>Arial</vt:lpstr>
      <vt:lpstr>ArialMT</vt:lpstr>
      <vt:lpstr>Calibri</vt:lpstr>
      <vt:lpstr>Courier New</vt:lpstr>
      <vt:lpstr>Lucida Grande</vt:lpstr>
      <vt:lpstr>Lucida Sans Unicode</vt:lpstr>
      <vt:lpstr>Tahoma</vt:lpstr>
      <vt:lpstr>Verdana</vt:lpstr>
      <vt:lpstr>Wingdings</vt:lpstr>
      <vt:lpstr>Wingdings 2</vt:lpstr>
      <vt:lpstr>Wingdings 3</vt:lpstr>
      <vt:lpstr>ACCC AGM </vt:lpstr>
      <vt:lpstr>ARC - Finance Committee - 2011 04 12</vt:lpstr>
      <vt:lpstr>1_ACCC AGM </vt:lpstr>
      <vt:lpstr>1_ARC - Finance Committee - 2011 04 12</vt:lpstr>
      <vt:lpstr>PowerPoint Presentation</vt:lpstr>
      <vt:lpstr>Scope</vt:lpstr>
      <vt:lpstr>Red River College</vt:lpstr>
      <vt:lpstr>College-based (Applied) Research is….. </vt:lpstr>
      <vt:lpstr>College-based (Applied) Research Features</vt:lpstr>
      <vt:lpstr>Applied Research @ Red River College</vt:lpstr>
      <vt:lpstr>Capabilities: CARSI Centre for Applied Research in Sustainable Infrastructure</vt:lpstr>
      <vt:lpstr>Capabilities: ATEC  Advanced Transportation &amp; Energy Centre</vt:lpstr>
      <vt:lpstr>Capabilities: EVTEC Electric Vehicle Technology and Education Centre</vt:lpstr>
      <vt:lpstr>Case: Advanced Transportation &amp; Energy</vt:lpstr>
      <vt:lpstr>All Electric Transit Bus (e-bus) Project</vt:lpstr>
      <vt:lpstr>Past ATEC-related Projects</vt:lpstr>
      <vt:lpstr>NRC-IRAP NMA:  Sustainable Infrastructure &amp; Transportation</vt:lpstr>
      <vt:lpstr>NRC-IRAP NMA: Results and Impacts</vt:lpstr>
      <vt:lpstr> Improving the Energy Performance of Buildings</vt:lpstr>
      <vt:lpstr>Current SITRG Projects</vt:lpstr>
      <vt:lpstr>Case: Motor Coach Industries</vt:lpstr>
      <vt:lpstr>Opportunities for R&amp;D support</vt:lpstr>
      <vt:lpstr>Answering your questions</vt:lpstr>
      <vt:lpstr>Answering your questions</vt:lpstr>
      <vt:lpstr>Answering your questions</vt:lpstr>
      <vt:lpstr>Answering your questions</vt:lpstr>
      <vt:lpstr>Answering your questions</vt:lpstr>
      <vt:lpstr>Answering your questions</vt:lpstr>
      <vt:lpstr>Sector-Specific Recommendations</vt:lpstr>
      <vt:lpstr>Sector-Specific Recommendations</vt:lpstr>
      <vt:lpstr>Recommendations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utijsc1</dc:creator>
  <cp:lastModifiedBy>Owner</cp:lastModifiedBy>
  <cp:revision>189</cp:revision>
  <cp:lastPrinted>2011-12-07T03:57:44Z</cp:lastPrinted>
  <dcterms:created xsi:type="dcterms:W3CDTF">2008-09-24T23:29:45Z</dcterms:created>
  <dcterms:modified xsi:type="dcterms:W3CDTF">2014-05-22T01:48:50Z</dcterms:modified>
</cp:coreProperties>
</file>