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69" r:id="rId5"/>
    <p:sldId id="260" r:id="rId6"/>
    <p:sldId id="325" r:id="rId7"/>
    <p:sldId id="326" r:id="rId8"/>
    <p:sldId id="327" r:id="rId9"/>
    <p:sldId id="330" r:id="rId10"/>
    <p:sldId id="328" r:id="rId11"/>
    <p:sldId id="331" r:id="rId12"/>
    <p:sldId id="332" r:id="rId13"/>
    <p:sldId id="333" r:id="rId14"/>
    <p:sldId id="334" r:id="rId15"/>
    <p:sldId id="335" r:id="rId16"/>
    <p:sldId id="336" r:id="rId17"/>
    <p:sldId id="337" r:id="rId18"/>
    <p:sldId id="338" r:id="rId19"/>
    <p:sldId id="339" r:id="rId20"/>
    <p:sldId id="340" r:id="rId21"/>
    <p:sldId id="341"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Shapiro" initials="JS" lastIdx="1" clrIdx="0">
    <p:extLst>
      <p:ext uri="{19B8F6BF-5375-455C-9EA6-DF929625EA0E}">
        <p15:presenceInfo xmlns:p15="http://schemas.microsoft.com/office/powerpoint/2012/main" userId="S::jshapiro@rrc.ca::6a5e0360-24cb-40d1-8674-0756ff8c5d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1F45"/>
    <a:srgbClr val="7C878F"/>
    <a:srgbClr val="E31C48"/>
    <a:srgbClr val="047079"/>
    <a:srgbClr val="00A3B4"/>
    <a:srgbClr val="F261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0D742-81D2-4029-AB17-28DCB5A04906}" v="128" dt="2021-11-19T21:38:07.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p:restoredTop sz="96327"/>
  </p:normalViewPr>
  <p:slideViewPr>
    <p:cSldViewPr snapToGrid="0" snapToObjects="1">
      <p:cViewPr varScale="1">
        <p:scale>
          <a:sx n="73" d="100"/>
          <a:sy n="73"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hapiro" userId="6a5e0360-24cb-40d1-8674-0756ff8c5d34" providerId="ADAL" clId="{4DE0D742-81D2-4029-AB17-28DCB5A04906}"/>
    <pc:docChg chg="undo redo custSel addSld delSld modSld">
      <pc:chgData name="Jack Shapiro" userId="6a5e0360-24cb-40d1-8674-0756ff8c5d34" providerId="ADAL" clId="{4DE0D742-81D2-4029-AB17-28DCB5A04906}" dt="2021-11-19T16:37:51.519" v="514" actId="20577"/>
      <pc:docMkLst>
        <pc:docMk/>
      </pc:docMkLst>
      <pc:sldChg chg="modSp mod">
        <pc:chgData name="Jack Shapiro" userId="6a5e0360-24cb-40d1-8674-0756ff8c5d34" providerId="ADAL" clId="{4DE0D742-81D2-4029-AB17-28DCB5A04906}" dt="2021-11-19T16:06:57.856" v="386" actId="20577"/>
        <pc:sldMkLst>
          <pc:docMk/>
          <pc:sldMk cId="846426695" sldId="257"/>
        </pc:sldMkLst>
        <pc:graphicFrameChg chg="mod modGraphic">
          <ac:chgData name="Jack Shapiro" userId="6a5e0360-24cb-40d1-8674-0756ff8c5d34" providerId="ADAL" clId="{4DE0D742-81D2-4029-AB17-28DCB5A04906}" dt="2021-11-19T16:06:57.856" v="386" actId="20577"/>
          <ac:graphicFrameMkLst>
            <pc:docMk/>
            <pc:sldMk cId="846426695" sldId="257"/>
            <ac:graphicFrameMk id="4" creationId="{F7F56C41-AC7C-4519-BBB3-F991F5AD1DB6}"/>
          </ac:graphicFrameMkLst>
        </pc:graphicFrameChg>
        <pc:graphicFrameChg chg="mod modGraphic">
          <ac:chgData name="Jack Shapiro" userId="6a5e0360-24cb-40d1-8674-0756ff8c5d34" providerId="ADAL" clId="{4DE0D742-81D2-4029-AB17-28DCB5A04906}" dt="2021-11-19T16:06:39.811" v="385" actId="1076"/>
          <ac:graphicFrameMkLst>
            <pc:docMk/>
            <pc:sldMk cId="846426695" sldId="257"/>
            <ac:graphicFrameMk id="5" creationId="{9ACA3E4B-3F18-4609-B5A8-6A9DF7F7659C}"/>
          </ac:graphicFrameMkLst>
        </pc:graphicFrameChg>
        <pc:graphicFrameChg chg="modGraphic">
          <ac:chgData name="Jack Shapiro" userId="6a5e0360-24cb-40d1-8674-0756ff8c5d34" providerId="ADAL" clId="{4DE0D742-81D2-4029-AB17-28DCB5A04906}" dt="2021-11-19T16:05:17.181" v="374" actId="14734"/>
          <ac:graphicFrameMkLst>
            <pc:docMk/>
            <pc:sldMk cId="846426695" sldId="257"/>
            <ac:graphicFrameMk id="6" creationId="{5BB2F7D4-7DEC-4504-B26C-9F74C1353A63}"/>
          </ac:graphicFrameMkLst>
        </pc:graphicFrameChg>
      </pc:sldChg>
      <pc:sldChg chg="modSp mod">
        <pc:chgData name="Jack Shapiro" userId="6a5e0360-24cb-40d1-8674-0756ff8c5d34" providerId="ADAL" clId="{4DE0D742-81D2-4029-AB17-28DCB5A04906}" dt="2021-11-19T15:34:08.626" v="10" actId="1035"/>
        <pc:sldMkLst>
          <pc:docMk/>
          <pc:sldMk cId="3523279796" sldId="280"/>
        </pc:sldMkLst>
        <pc:spChg chg="mod">
          <ac:chgData name="Jack Shapiro" userId="6a5e0360-24cb-40d1-8674-0756ff8c5d34" providerId="ADAL" clId="{4DE0D742-81D2-4029-AB17-28DCB5A04906}" dt="2021-11-19T15:34:08.626" v="10" actId="1035"/>
          <ac:spMkLst>
            <pc:docMk/>
            <pc:sldMk cId="3523279796" sldId="280"/>
            <ac:spMk id="4" creationId="{6EA77B71-0EFD-4A93-828D-EBC4D2CA8CEF}"/>
          </ac:spMkLst>
        </pc:spChg>
      </pc:sldChg>
      <pc:sldChg chg="modSp mod">
        <pc:chgData name="Jack Shapiro" userId="6a5e0360-24cb-40d1-8674-0756ff8c5d34" providerId="ADAL" clId="{4DE0D742-81D2-4029-AB17-28DCB5A04906}" dt="2021-11-19T16:37:51.519" v="514" actId="20577"/>
        <pc:sldMkLst>
          <pc:docMk/>
          <pc:sldMk cId="2335527843" sldId="301"/>
        </pc:sldMkLst>
        <pc:spChg chg="mod">
          <ac:chgData name="Jack Shapiro" userId="6a5e0360-24cb-40d1-8674-0756ff8c5d34" providerId="ADAL" clId="{4DE0D742-81D2-4029-AB17-28DCB5A04906}" dt="2021-11-19T16:37:51.519" v="514" actId="20577"/>
          <ac:spMkLst>
            <pc:docMk/>
            <pc:sldMk cId="2335527843" sldId="301"/>
            <ac:spMk id="3" creationId="{43B252F5-151C-4145-B38F-158B8BF0E7AE}"/>
          </ac:spMkLst>
        </pc:spChg>
      </pc:sldChg>
      <pc:sldChg chg="addSp delSp modSp add mod">
        <pc:chgData name="Jack Shapiro" userId="6a5e0360-24cb-40d1-8674-0756ff8c5d34" providerId="ADAL" clId="{4DE0D742-81D2-4029-AB17-28DCB5A04906}" dt="2021-11-19T15:50:46.537" v="244" actId="403"/>
        <pc:sldMkLst>
          <pc:docMk/>
          <pc:sldMk cId="3710765051" sldId="308"/>
        </pc:sldMkLst>
        <pc:spChg chg="add del mod">
          <ac:chgData name="Jack Shapiro" userId="6a5e0360-24cb-40d1-8674-0756ff8c5d34" providerId="ADAL" clId="{4DE0D742-81D2-4029-AB17-28DCB5A04906}" dt="2021-11-19T15:49:14.603" v="77" actId="20577"/>
          <ac:spMkLst>
            <pc:docMk/>
            <pc:sldMk cId="3710765051" sldId="308"/>
            <ac:spMk id="3" creationId="{43B252F5-151C-4145-B38F-158B8BF0E7AE}"/>
          </ac:spMkLst>
        </pc:spChg>
        <pc:spChg chg="add del mod">
          <ac:chgData name="Jack Shapiro" userId="6a5e0360-24cb-40d1-8674-0756ff8c5d34" providerId="ADAL" clId="{4DE0D742-81D2-4029-AB17-28DCB5A04906}" dt="2021-11-19T15:48:23.545" v="63"/>
          <ac:spMkLst>
            <pc:docMk/>
            <pc:sldMk cId="3710765051" sldId="308"/>
            <ac:spMk id="6" creationId="{D691532A-98D2-42C5-9988-63717F1AF2ED}"/>
          </ac:spMkLst>
        </pc:spChg>
        <pc:graphicFrameChg chg="add del mod modGraphic">
          <ac:chgData name="Jack Shapiro" userId="6a5e0360-24cb-40d1-8674-0756ff8c5d34" providerId="ADAL" clId="{4DE0D742-81D2-4029-AB17-28DCB5A04906}" dt="2021-11-19T15:48:23.545" v="63"/>
          <ac:graphicFrameMkLst>
            <pc:docMk/>
            <pc:sldMk cId="3710765051" sldId="308"/>
            <ac:graphicFrameMk id="4" creationId="{474D1791-50F1-414A-90C6-50C8A906D285}"/>
          </ac:graphicFrameMkLst>
        </pc:graphicFrameChg>
        <pc:graphicFrameChg chg="add del mod">
          <ac:chgData name="Jack Shapiro" userId="6a5e0360-24cb-40d1-8674-0756ff8c5d34" providerId="ADAL" clId="{4DE0D742-81D2-4029-AB17-28DCB5A04906}" dt="2021-11-19T15:48:23.545" v="63"/>
          <ac:graphicFrameMkLst>
            <pc:docMk/>
            <pc:sldMk cId="3710765051" sldId="308"/>
            <ac:graphicFrameMk id="5" creationId="{8280792D-A0DC-4563-B103-3B2B963FE573}"/>
          </ac:graphicFrameMkLst>
        </pc:graphicFrameChg>
        <pc:graphicFrameChg chg="add mod modGraphic">
          <ac:chgData name="Jack Shapiro" userId="6a5e0360-24cb-40d1-8674-0756ff8c5d34" providerId="ADAL" clId="{4DE0D742-81D2-4029-AB17-28DCB5A04906}" dt="2021-11-19T15:50:09.872" v="174" actId="403"/>
          <ac:graphicFrameMkLst>
            <pc:docMk/>
            <pc:sldMk cId="3710765051" sldId="308"/>
            <ac:graphicFrameMk id="7" creationId="{6727938A-43AB-4EA1-BD6B-EFD6756F5EA0}"/>
          </ac:graphicFrameMkLst>
        </pc:graphicFrameChg>
        <pc:graphicFrameChg chg="add mod modGraphic">
          <ac:chgData name="Jack Shapiro" userId="6a5e0360-24cb-40d1-8674-0756ff8c5d34" providerId="ADAL" clId="{4DE0D742-81D2-4029-AB17-28DCB5A04906}" dt="2021-11-19T15:50:46.537" v="244" actId="403"/>
          <ac:graphicFrameMkLst>
            <pc:docMk/>
            <pc:sldMk cId="3710765051" sldId="308"/>
            <ac:graphicFrameMk id="8" creationId="{6165ACDA-1082-49E1-B7A0-507019D43516}"/>
          </ac:graphicFrameMkLst>
        </pc:graphicFrameChg>
      </pc:sldChg>
      <pc:sldChg chg="modSp mod">
        <pc:chgData name="Jack Shapiro" userId="6a5e0360-24cb-40d1-8674-0756ff8c5d34" providerId="ADAL" clId="{4DE0D742-81D2-4029-AB17-28DCB5A04906}" dt="2021-11-19T15:35:53.880" v="11" actId="255"/>
        <pc:sldMkLst>
          <pc:docMk/>
          <pc:sldMk cId="1161729811" sldId="314"/>
        </pc:sldMkLst>
        <pc:spChg chg="mod">
          <ac:chgData name="Jack Shapiro" userId="6a5e0360-24cb-40d1-8674-0756ff8c5d34" providerId="ADAL" clId="{4DE0D742-81D2-4029-AB17-28DCB5A04906}" dt="2021-11-19T15:35:53.880" v="11" actId="255"/>
          <ac:spMkLst>
            <pc:docMk/>
            <pc:sldMk cId="1161729811" sldId="314"/>
            <ac:spMk id="3" creationId="{43B252F5-151C-4145-B38F-158B8BF0E7AE}"/>
          </ac:spMkLst>
        </pc:spChg>
      </pc:sldChg>
      <pc:sldChg chg="delSp modSp add del mod">
        <pc:chgData name="Jack Shapiro" userId="6a5e0360-24cb-40d1-8674-0756ff8c5d34" providerId="ADAL" clId="{4DE0D742-81D2-4029-AB17-28DCB5A04906}" dt="2021-11-19T16:35:48.953" v="387" actId="47"/>
        <pc:sldMkLst>
          <pc:docMk/>
          <pc:sldMk cId="3996883165" sldId="320"/>
        </pc:sldMkLst>
        <pc:spChg chg="del mod">
          <ac:chgData name="Jack Shapiro" userId="6a5e0360-24cb-40d1-8674-0756ff8c5d34" providerId="ADAL" clId="{4DE0D742-81D2-4029-AB17-28DCB5A04906}" dt="2021-11-19T15:44:07.149" v="17" actId="478"/>
          <ac:spMkLst>
            <pc:docMk/>
            <pc:sldMk cId="3996883165" sldId="320"/>
            <ac:spMk id="3" creationId="{43B252F5-151C-4145-B38F-158B8BF0E7AE}"/>
          </ac:spMkLst>
        </pc:spChg>
        <pc:spChg chg="mod">
          <ac:chgData name="Jack Shapiro" userId="6a5e0360-24cb-40d1-8674-0756ff8c5d34" providerId="ADAL" clId="{4DE0D742-81D2-4029-AB17-28DCB5A04906}" dt="2021-11-19T15:44:11.576" v="18" actId="1076"/>
          <ac:spMkLst>
            <pc:docMk/>
            <pc:sldMk cId="3996883165" sldId="320"/>
            <ac:spMk id="4" creationId="{6EA77B71-0EFD-4A93-828D-EBC4D2CA8CEF}"/>
          </ac:spMkLst>
        </pc:spChg>
      </pc:sldChg>
      <pc:sldChg chg="addSp delSp modSp add mod">
        <pc:chgData name="Jack Shapiro" userId="6a5e0360-24cb-40d1-8674-0756ff8c5d34" providerId="ADAL" clId="{4DE0D742-81D2-4029-AB17-28DCB5A04906}" dt="2021-11-19T15:47:23.366" v="55"/>
        <pc:sldMkLst>
          <pc:docMk/>
          <pc:sldMk cId="3192019815" sldId="321"/>
        </pc:sldMkLst>
        <pc:spChg chg="add del mod">
          <ac:chgData name="Jack Shapiro" userId="6a5e0360-24cb-40d1-8674-0756ff8c5d34" providerId="ADAL" clId="{4DE0D742-81D2-4029-AB17-28DCB5A04906}" dt="2021-11-19T15:47:11.491" v="49" actId="122"/>
          <ac:spMkLst>
            <pc:docMk/>
            <pc:sldMk cId="3192019815" sldId="321"/>
            <ac:spMk id="2" creationId="{BF885491-A86E-2647-9458-BEDCCFBCEF9F}"/>
          </ac:spMkLst>
        </pc:spChg>
        <pc:spChg chg="del">
          <ac:chgData name="Jack Shapiro" userId="6a5e0360-24cb-40d1-8674-0756ff8c5d34" providerId="ADAL" clId="{4DE0D742-81D2-4029-AB17-28DCB5A04906}" dt="2021-11-19T15:46:35.935" v="23" actId="478"/>
          <ac:spMkLst>
            <pc:docMk/>
            <pc:sldMk cId="3192019815" sldId="321"/>
            <ac:spMk id="3" creationId="{43B252F5-151C-4145-B38F-158B8BF0E7AE}"/>
          </ac:spMkLst>
        </pc:spChg>
        <pc:spChg chg="add del mod">
          <ac:chgData name="Jack Shapiro" userId="6a5e0360-24cb-40d1-8674-0756ff8c5d34" providerId="ADAL" clId="{4DE0D742-81D2-4029-AB17-28DCB5A04906}" dt="2021-11-19T15:46:32.469" v="22" actId="478"/>
          <ac:spMkLst>
            <pc:docMk/>
            <pc:sldMk cId="3192019815" sldId="321"/>
            <ac:spMk id="5" creationId="{3B6FD05B-3B11-47C7-AA25-07BD7B607506}"/>
          </ac:spMkLst>
        </pc:spChg>
        <pc:spChg chg="add del mod">
          <ac:chgData name="Jack Shapiro" userId="6a5e0360-24cb-40d1-8674-0756ff8c5d34" providerId="ADAL" clId="{4DE0D742-81D2-4029-AB17-28DCB5A04906}" dt="2021-11-19T15:47:12.279" v="51"/>
          <ac:spMkLst>
            <pc:docMk/>
            <pc:sldMk cId="3192019815" sldId="321"/>
            <ac:spMk id="6" creationId="{ED7829D4-93DC-4955-958A-348F661DF7BC}"/>
          </ac:spMkLst>
        </pc:spChg>
        <pc:spChg chg="add del mod">
          <ac:chgData name="Jack Shapiro" userId="6a5e0360-24cb-40d1-8674-0756ff8c5d34" providerId="ADAL" clId="{4DE0D742-81D2-4029-AB17-28DCB5A04906}" dt="2021-11-19T15:47:23.366" v="55"/>
          <ac:spMkLst>
            <pc:docMk/>
            <pc:sldMk cId="3192019815" sldId="321"/>
            <ac:spMk id="7" creationId="{857AF915-6F09-4BFB-A1D5-D82E12116980}"/>
          </ac:spMkLst>
        </pc:spChg>
      </pc:sldChg>
      <pc:sldChg chg="addSp delSp modSp add mod">
        <pc:chgData name="Jack Shapiro" userId="6a5e0360-24cb-40d1-8674-0756ff8c5d34" providerId="ADAL" clId="{4DE0D742-81D2-4029-AB17-28DCB5A04906}" dt="2021-11-19T15:53:32.606" v="309" actId="20577"/>
        <pc:sldMkLst>
          <pc:docMk/>
          <pc:sldMk cId="698217272" sldId="322"/>
        </pc:sldMkLst>
        <pc:spChg chg="mod">
          <ac:chgData name="Jack Shapiro" userId="6a5e0360-24cb-40d1-8674-0756ff8c5d34" providerId="ADAL" clId="{4DE0D742-81D2-4029-AB17-28DCB5A04906}" dt="2021-11-19T15:53:32.606" v="309" actId="20577"/>
          <ac:spMkLst>
            <pc:docMk/>
            <pc:sldMk cId="698217272" sldId="322"/>
            <ac:spMk id="3" creationId="{43B252F5-151C-4145-B38F-158B8BF0E7AE}"/>
          </ac:spMkLst>
        </pc:spChg>
        <pc:graphicFrameChg chg="del modGraphic">
          <ac:chgData name="Jack Shapiro" userId="6a5e0360-24cb-40d1-8674-0756ff8c5d34" providerId="ADAL" clId="{4DE0D742-81D2-4029-AB17-28DCB5A04906}" dt="2021-11-19T15:51:49.979" v="249" actId="478"/>
          <ac:graphicFrameMkLst>
            <pc:docMk/>
            <pc:sldMk cId="698217272" sldId="322"/>
            <ac:graphicFrameMk id="7" creationId="{6727938A-43AB-4EA1-BD6B-EFD6756F5EA0}"/>
          </ac:graphicFrameMkLst>
        </pc:graphicFrameChg>
        <pc:graphicFrameChg chg="del modGraphic">
          <ac:chgData name="Jack Shapiro" userId="6a5e0360-24cb-40d1-8674-0756ff8c5d34" providerId="ADAL" clId="{4DE0D742-81D2-4029-AB17-28DCB5A04906}" dt="2021-11-19T15:51:53.503" v="251" actId="478"/>
          <ac:graphicFrameMkLst>
            <pc:docMk/>
            <pc:sldMk cId="698217272" sldId="322"/>
            <ac:graphicFrameMk id="8" creationId="{6165ACDA-1082-49E1-B7A0-507019D43516}"/>
          </ac:graphicFrameMkLst>
        </pc:graphicFrameChg>
        <pc:picChg chg="add mod">
          <ac:chgData name="Jack Shapiro" userId="6a5e0360-24cb-40d1-8674-0756ff8c5d34" providerId="ADAL" clId="{4DE0D742-81D2-4029-AB17-28DCB5A04906}" dt="2021-11-19T15:53:20.777" v="306" actId="1035"/>
          <ac:picMkLst>
            <pc:docMk/>
            <pc:sldMk cId="698217272" sldId="322"/>
            <ac:picMk id="2050" creationId="{D20D2DBB-946A-4DA3-BCBC-239FDFA34F05}"/>
          </ac:picMkLst>
        </pc:picChg>
      </pc:sldChg>
      <pc:sldChg chg="add del">
        <pc:chgData name="Jack Shapiro" userId="6a5e0360-24cb-40d1-8674-0756ff8c5d34" providerId="ADAL" clId="{4DE0D742-81D2-4029-AB17-28DCB5A04906}" dt="2021-11-19T15:51:58.963" v="253"/>
        <pc:sldMkLst>
          <pc:docMk/>
          <pc:sldMk cId="2028158706" sldId="323"/>
        </pc:sldMkLst>
      </pc:sldChg>
      <pc:sldChg chg="modSp add mod">
        <pc:chgData name="Jack Shapiro" userId="6a5e0360-24cb-40d1-8674-0756ff8c5d34" providerId="ADAL" clId="{4DE0D742-81D2-4029-AB17-28DCB5A04906}" dt="2021-11-19T16:04:52.413" v="371" actId="6549"/>
        <pc:sldMkLst>
          <pc:docMk/>
          <pc:sldMk cId="4293609835" sldId="323"/>
        </pc:sldMkLst>
        <pc:spChg chg="mod">
          <ac:chgData name="Jack Shapiro" userId="6a5e0360-24cb-40d1-8674-0756ff8c5d34" providerId="ADAL" clId="{4DE0D742-81D2-4029-AB17-28DCB5A04906}" dt="2021-11-19T15:57:15.880" v="315" actId="20577"/>
          <ac:spMkLst>
            <pc:docMk/>
            <pc:sldMk cId="4293609835" sldId="323"/>
            <ac:spMk id="2" creationId="{BF885491-A86E-2647-9458-BEDCCFBCEF9F}"/>
          </ac:spMkLst>
        </pc:spChg>
        <pc:spChg chg="mod">
          <ac:chgData name="Jack Shapiro" userId="6a5e0360-24cb-40d1-8674-0756ff8c5d34" providerId="ADAL" clId="{4DE0D742-81D2-4029-AB17-28DCB5A04906}" dt="2021-11-19T16:04:52.413" v="371" actId="6549"/>
          <ac:spMkLst>
            <pc:docMk/>
            <pc:sldMk cId="4293609835" sldId="323"/>
            <ac:spMk id="4" creationId="{6EA77B71-0EFD-4A93-828D-EBC4D2CA8CEF}"/>
          </ac:spMkLst>
        </pc:spChg>
      </pc:sldChg>
      <pc:sldChg chg="modSp add mod">
        <pc:chgData name="Jack Shapiro" userId="6a5e0360-24cb-40d1-8674-0756ff8c5d34" providerId="ADAL" clId="{4DE0D742-81D2-4029-AB17-28DCB5A04906}" dt="2021-11-19T16:36:45.629" v="511" actId="6549"/>
        <pc:sldMkLst>
          <pc:docMk/>
          <pc:sldMk cId="2079494950" sldId="324"/>
        </pc:sldMkLst>
        <pc:spChg chg="mod">
          <ac:chgData name="Jack Shapiro" userId="6a5e0360-24cb-40d1-8674-0756ff8c5d34" providerId="ADAL" clId="{4DE0D742-81D2-4029-AB17-28DCB5A04906}" dt="2021-11-19T16:36:01.334" v="391" actId="20577"/>
          <ac:spMkLst>
            <pc:docMk/>
            <pc:sldMk cId="2079494950" sldId="324"/>
            <ac:spMk id="2" creationId="{BF885491-A86E-2647-9458-BEDCCFBCEF9F}"/>
          </ac:spMkLst>
        </pc:spChg>
        <pc:spChg chg="mod">
          <ac:chgData name="Jack Shapiro" userId="6a5e0360-24cb-40d1-8674-0756ff8c5d34" providerId="ADAL" clId="{4DE0D742-81D2-4029-AB17-28DCB5A04906}" dt="2021-11-19T16:36:45.629" v="511" actId="6549"/>
          <ac:spMkLst>
            <pc:docMk/>
            <pc:sldMk cId="2079494950" sldId="324"/>
            <ac:spMk id="4" creationId="{6EA77B71-0EFD-4A93-828D-EBC4D2CA8C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89FE3-745E-438B-A1CD-72A493646BA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D25DBE7-B21E-4A70-B584-86679ACAA499}">
      <dgm:prSet phldrT="[Text]" custT="1"/>
      <dgm:spPr/>
      <dgm:t>
        <a:bodyPr/>
        <a:lstStyle/>
        <a:p>
          <a:r>
            <a:rPr lang="en-US" sz="1400" b="1" dirty="0" smtClean="0"/>
            <a:t>Contact CSSB/ TRAF</a:t>
          </a:r>
          <a:endParaRPr lang="en-US" sz="1400" b="1" dirty="0"/>
        </a:p>
      </dgm:t>
    </dgm:pt>
    <dgm:pt modelId="{C3ABB7D4-7895-42D2-A4BF-4F661BB6FA44}" type="parTrans" cxnId="{288E7FAC-FD30-4CD4-A260-56E8CDD87623}">
      <dgm:prSet/>
      <dgm:spPr/>
      <dgm:t>
        <a:bodyPr/>
        <a:lstStyle/>
        <a:p>
          <a:endParaRPr lang="en-US"/>
        </a:p>
      </dgm:t>
    </dgm:pt>
    <dgm:pt modelId="{8B277D56-C460-45EB-AEDD-D312ED2F7717}" type="sibTrans" cxnId="{288E7FAC-FD30-4CD4-A260-56E8CDD87623}">
      <dgm:prSet/>
      <dgm:spPr/>
      <dgm:t>
        <a:bodyPr/>
        <a:lstStyle/>
        <a:p>
          <a:endParaRPr lang="en-US"/>
        </a:p>
      </dgm:t>
    </dgm:pt>
    <dgm:pt modelId="{14F7F72E-F742-4BCA-BE4D-F034CC6F6433}">
      <dgm:prSet phldrT="[Text]" custT="1"/>
      <dgm:spPr/>
      <dgm:t>
        <a:bodyPr/>
        <a:lstStyle/>
        <a:p>
          <a:r>
            <a:rPr lang="en-US" sz="1400" b="1" dirty="0" smtClean="0"/>
            <a:t>Pay &amp; Benefits Specialist (PBS)</a:t>
          </a:r>
          <a:endParaRPr lang="en-US" sz="1400" b="1" dirty="0"/>
        </a:p>
      </dgm:t>
    </dgm:pt>
    <dgm:pt modelId="{0AE59614-62C6-4488-94C0-E014514AB292}" type="parTrans" cxnId="{BF9C7B5A-CD52-4166-BCE3-BBC6C5A43C4C}">
      <dgm:prSet/>
      <dgm:spPr/>
      <dgm:t>
        <a:bodyPr/>
        <a:lstStyle/>
        <a:p>
          <a:endParaRPr lang="en-US"/>
        </a:p>
      </dgm:t>
    </dgm:pt>
    <dgm:pt modelId="{E3B9A769-DCF1-4042-9CAA-CFD4D615A93D}" type="sibTrans" cxnId="{BF9C7B5A-CD52-4166-BCE3-BBC6C5A43C4C}">
      <dgm:prSet/>
      <dgm:spPr/>
      <dgm:t>
        <a:bodyPr/>
        <a:lstStyle/>
        <a:p>
          <a:endParaRPr lang="en-US"/>
        </a:p>
      </dgm:t>
    </dgm:pt>
    <dgm:pt modelId="{3C12492A-535D-442F-93BB-4ECAEA70CAF3}">
      <dgm:prSet phldrT="[Text]" custT="1"/>
      <dgm:spPr/>
      <dgm:t>
        <a:bodyPr/>
        <a:lstStyle/>
        <a:p>
          <a:r>
            <a:rPr lang="en-US" sz="1400" b="1" dirty="0" smtClean="0"/>
            <a:t>Retirement Package</a:t>
          </a:r>
          <a:endParaRPr lang="en-US" sz="1400" b="1" dirty="0"/>
        </a:p>
      </dgm:t>
    </dgm:pt>
    <dgm:pt modelId="{14FF34CA-B572-4F88-8B2E-C1176F1B4C76}" type="parTrans" cxnId="{18A93840-028D-46A4-8850-CD0DD725F1ED}">
      <dgm:prSet/>
      <dgm:spPr/>
      <dgm:t>
        <a:bodyPr/>
        <a:lstStyle/>
        <a:p>
          <a:endParaRPr lang="en-US"/>
        </a:p>
      </dgm:t>
    </dgm:pt>
    <dgm:pt modelId="{DC0900DD-E1E5-4BFA-B9CC-1A4D2D664400}" type="sibTrans" cxnId="{18A93840-028D-46A4-8850-CD0DD725F1ED}">
      <dgm:prSet/>
      <dgm:spPr/>
      <dgm:t>
        <a:bodyPr/>
        <a:lstStyle/>
        <a:p>
          <a:endParaRPr lang="en-US"/>
        </a:p>
      </dgm:t>
    </dgm:pt>
    <dgm:pt modelId="{AF236F4D-C712-4C59-B4F5-3F480E5FF50C}">
      <dgm:prSet custT="1"/>
      <dgm:spPr/>
      <dgm:t>
        <a:bodyPr/>
        <a:lstStyle/>
        <a:p>
          <a:r>
            <a:rPr lang="en-US" sz="1400" b="1" dirty="0" smtClean="0"/>
            <a:t>Human Resource Consultant (HRC)</a:t>
          </a:r>
          <a:endParaRPr lang="en-US" sz="1400" b="1" dirty="0"/>
        </a:p>
      </dgm:t>
    </dgm:pt>
    <dgm:pt modelId="{3B40853F-B5E2-4C54-9F6E-51EE7C571E64}" type="parTrans" cxnId="{539A9CEB-5997-4DBE-A917-6CBDAAD676E7}">
      <dgm:prSet/>
      <dgm:spPr/>
      <dgm:t>
        <a:bodyPr/>
        <a:lstStyle/>
        <a:p>
          <a:endParaRPr lang="en-US"/>
        </a:p>
      </dgm:t>
    </dgm:pt>
    <dgm:pt modelId="{C249AC4B-15F0-4396-89D9-85E9ED037F16}" type="sibTrans" cxnId="{539A9CEB-5997-4DBE-A917-6CBDAAD676E7}">
      <dgm:prSet/>
      <dgm:spPr/>
      <dgm:t>
        <a:bodyPr/>
        <a:lstStyle/>
        <a:p>
          <a:endParaRPr lang="en-US"/>
        </a:p>
      </dgm:t>
    </dgm:pt>
    <dgm:pt modelId="{4FD9F3C7-1E1B-4BD2-96D7-E0D917562E7A}">
      <dgm:prSet custT="1"/>
      <dgm:spPr/>
      <dgm:t>
        <a:bodyPr/>
        <a:lstStyle/>
        <a:p>
          <a:r>
            <a:rPr lang="en-US" sz="1400" b="1" dirty="0" smtClean="0"/>
            <a:t>Submit in writing to Manager/ Director/Chair/ Dean</a:t>
          </a:r>
          <a:endParaRPr lang="en-US" sz="1400" b="1" dirty="0"/>
        </a:p>
      </dgm:t>
    </dgm:pt>
    <dgm:pt modelId="{0142B23F-FC64-4D60-BFDE-717994AC8983}" type="parTrans" cxnId="{D4316EF5-2302-4BB8-8591-12176FAF0F1F}">
      <dgm:prSet/>
      <dgm:spPr/>
      <dgm:t>
        <a:bodyPr/>
        <a:lstStyle/>
        <a:p>
          <a:endParaRPr lang="en-US"/>
        </a:p>
      </dgm:t>
    </dgm:pt>
    <dgm:pt modelId="{B39877A4-7AC5-4578-8098-C6A55DC71D43}" type="sibTrans" cxnId="{D4316EF5-2302-4BB8-8591-12176FAF0F1F}">
      <dgm:prSet/>
      <dgm:spPr/>
      <dgm:t>
        <a:bodyPr/>
        <a:lstStyle/>
        <a:p>
          <a:endParaRPr lang="en-US"/>
        </a:p>
      </dgm:t>
    </dgm:pt>
    <dgm:pt modelId="{7A4BEEC0-42CD-44B1-BFF5-BA0C00C0D399}">
      <dgm:prSet phldrT="[Text]" custT="1"/>
      <dgm:spPr/>
      <dgm:t>
        <a:bodyPr/>
        <a:lstStyle/>
        <a:p>
          <a:r>
            <a:rPr lang="en-US" sz="1400" b="1" dirty="0" smtClean="0"/>
            <a:t>Employee</a:t>
          </a:r>
          <a:endParaRPr lang="en-US" sz="1400" b="1" dirty="0"/>
        </a:p>
      </dgm:t>
    </dgm:pt>
    <dgm:pt modelId="{15F4E4A0-2172-4343-96B1-9284DE46D769}" type="parTrans" cxnId="{C04D81A6-919C-4580-9E7C-14FB48AC08F5}">
      <dgm:prSet/>
      <dgm:spPr/>
      <dgm:t>
        <a:bodyPr/>
        <a:lstStyle/>
        <a:p>
          <a:endParaRPr lang="en-US"/>
        </a:p>
      </dgm:t>
    </dgm:pt>
    <dgm:pt modelId="{BB771076-A037-4337-8F9C-5003D54BA314}" type="sibTrans" cxnId="{C04D81A6-919C-4580-9E7C-14FB48AC08F5}">
      <dgm:prSet/>
      <dgm:spPr/>
      <dgm:t>
        <a:bodyPr/>
        <a:lstStyle/>
        <a:p>
          <a:endParaRPr lang="en-US"/>
        </a:p>
      </dgm:t>
    </dgm:pt>
    <dgm:pt modelId="{1BC12540-E082-4C23-8080-032FD4AEA2CE}">
      <dgm:prSet phldrT="[Text]" custT="1"/>
      <dgm:spPr/>
      <dgm:t>
        <a:bodyPr/>
        <a:lstStyle/>
        <a:p>
          <a:r>
            <a:rPr lang="en-US" sz="1400" b="1" dirty="0" smtClean="0"/>
            <a:t>Employee</a:t>
          </a:r>
          <a:endParaRPr lang="en-US" sz="1400" b="1" dirty="0"/>
        </a:p>
      </dgm:t>
    </dgm:pt>
    <dgm:pt modelId="{6A32E774-A536-4DC3-B500-60D66C4A4A7E}" type="parTrans" cxnId="{F6F49C29-B4BA-4A62-8539-02CAA0FEA432}">
      <dgm:prSet/>
      <dgm:spPr/>
      <dgm:t>
        <a:bodyPr/>
        <a:lstStyle/>
        <a:p>
          <a:endParaRPr lang="en-US"/>
        </a:p>
      </dgm:t>
    </dgm:pt>
    <dgm:pt modelId="{EDF3F556-2569-419C-BAB7-15015764FC3B}" type="sibTrans" cxnId="{F6F49C29-B4BA-4A62-8539-02CAA0FEA432}">
      <dgm:prSet/>
      <dgm:spPr/>
      <dgm:t>
        <a:bodyPr/>
        <a:lstStyle/>
        <a:p>
          <a:endParaRPr lang="en-US"/>
        </a:p>
      </dgm:t>
    </dgm:pt>
    <dgm:pt modelId="{D50076C2-EE1D-45FE-8F4D-779B349FA44C}">
      <dgm:prSet phldrT="[Text]" custT="1"/>
      <dgm:spPr/>
      <dgm:t>
        <a:bodyPr/>
        <a:lstStyle/>
        <a:p>
          <a:r>
            <a:rPr lang="en-US" sz="1400" b="1" dirty="0" smtClean="0"/>
            <a:t>EXIT Maestro</a:t>
          </a:r>
          <a:endParaRPr lang="en-US" sz="1400" b="1" dirty="0"/>
        </a:p>
      </dgm:t>
    </dgm:pt>
    <dgm:pt modelId="{286BFDA9-4525-4DFD-A03D-795600D17FCE}" type="parTrans" cxnId="{084B5F65-76E3-431B-95A3-60F4179A8CC4}">
      <dgm:prSet/>
      <dgm:spPr/>
      <dgm:t>
        <a:bodyPr/>
        <a:lstStyle/>
        <a:p>
          <a:endParaRPr lang="en-US"/>
        </a:p>
      </dgm:t>
    </dgm:pt>
    <dgm:pt modelId="{1373DAB7-2614-4A0A-A1F6-DE82F06FC91F}" type="sibTrans" cxnId="{084B5F65-76E3-431B-95A3-60F4179A8CC4}">
      <dgm:prSet/>
      <dgm:spPr/>
      <dgm:t>
        <a:bodyPr/>
        <a:lstStyle/>
        <a:p>
          <a:endParaRPr lang="en-US"/>
        </a:p>
      </dgm:t>
    </dgm:pt>
    <dgm:pt modelId="{24FE815E-D225-45C2-94C9-2EAA1EE696D1}">
      <dgm:prSet phldrT="[Text]" custT="1"/>
      <dgm:spPr/>
      <dgm:t>
        <a:bodyPr/>
        <a:lstStyle/>
        <a:p>
          <a:r>
            <a:rPr lang="en-US" sz="1400" b="1" dirty="0" smtClean="0"/>
            <a:t>OVERTIME BALANCES</a:t>
          </a:r>
          <a:endParaRPr lang="en-US" sz="1400" b="1" dirty="0"/>
        </a:p>
      </dgm:t>
    </dgm:pt>
    <dgm:pt modelId="{8CC9F066-097B-4855-BB35-AE9D49C41E74}" type="parTrans" cxnId="{6EB58079-5EC6-4FA3-9BD7-93E0B78C4EF5}">
      <dgm:prSet/>
      <dgm:spPr/>
      <dgm:t>
        <a:bodyPr/>
        <a:lstStyle/>
        <a:p>
          <a:endParaRPr lang="en-US"/>
        </a:p>
      </dgm:t>
    </dgm:pt>
    <dgm:pt modelId="{E2DF54DE-72F4-4EB0-BFA9-035ECD9C91A3}" type="sibTrans" cxnId="{6EB58079-5EC6-4FA3-9BD7-93E0B78C4EF5}">
      <dgm:prSet/>
      <dgm:spPr/>
      <dgm:t>
        <a:bodyPr/>
        <a:lstStyle/>
        <a:p>
          <a:endParaRPr lang="en-US"/>
        </a:p>
      </dgm:t>
    </dgm:pt>
    <dgm:pt modelId="{3D2FBD26-417E-4462-9B5E-F8C94189470A}" type="pres">
      <dgm:prSet presAssocID="{4A689FE3-745E-438B-A1CD-72A493646BA0}" presName="hierChild1" presStyleCnt="0">
        <dgm:presLayoutVars>
          <dgm:chPref val="1"/>
          <dgm:dir/>
          <dgm:animOne val="branch"/>
          <dgm:animLvl val="lvl"/>
          <dgm:resizeHandles/>
        </dgm:presLayoutVars>
      </dgm:prSet>
      <dgm:spPr/>
      <dgm:t>
        <a:bodyPr/>
        <a:lstStyle/>
        <a:p>
          <a:endParaRPr lang="en-US"/>
        </a:p>
      </dgm:t>
    </dgm:pt>
    <dgm:pt modelId="{0654CC28-6EB3-41FE-9184-D91D1DAE77AA}" type="pres">
      <dgm:prSet presAssocID="{3D25DBE7-B21E-4A70-B584-86679ACAA499}" presName="hierRoot1" presStyleCnt="0"/>
      <dgm:spPr/>
    </dgm:pt>
    <dgm:pt modelId="{DB3FE285-1DF9-4895-B817-BDF4C66B50C0}" type="pres">
      <dgm:prSet presAssocID="{3D25DBE7-B21E-4A70-B584-86679ACAA499}" presName="composite" presStyleCnt="0"/>
      <dgm:spPr/>
    </dgm:pt>
    <dgm:pt modelId="{07D8E390-98E0-49AD-9150-1724EE7B074A}" type="pres">
      <dgm:prSet presAssocID="{3D25DBE7-B21E-4A70-B584-86679ACAA499}" presName="background" presStyleLbl="node0" presStyleIdx="0" presStyleCnt="4"/>
      <dgm:spPr/>
    </dgm:pt>
    <dgm:pt modelId="{796343F9-8E48-454E-A9D3-4D92E25BBFEC}" type="pres">
      <dgm:prSet presAssocID="{3D25DBE7-B21E-4A70-B584-86679ACAA499}" presName="text" presStyleLbl="fgAcc0" presStyleIdx="0" presStyleCnt="4" custScaleX="165973" custScaleY="76928" custLinFactX="172856" custLinFactY="45719" custLinFactNeighborX="200000" custLinFactNeighborY="100000">
        <dgm:presLayoutVars>
          <dgm:chPref val="3"/>
        </dgm:presLayoutVars>
      </dgm:prSet>
      <dgm:spPr/>
      <dgm:t>
        <a:bodyPr/>
        <a:lstStyle/>
        <a:p>
          <a:endParaRPr lang="en-US"/>
        </a:p>
      </dgm:t>
    </dgm:pt>
    <dgm:pt modelId="{AB85A5FA-FF39-443C-BA4C-CAC92A4FC267}" type="pres">
      <dgm:prSet presAssocID="{3D25DBE7-B21E-4A70-B584-86679ACAA499}" presName="hierChild2" presStyleCnt="0"/>
      <dgm:spPr/>
    </dgm:pt>
    <dgm:pt modelId="{CB021F59-48FD-4B8A-B86D-B6237309FF06}" type="pres">
      <dgm:prSet presAssocID="{1BC12540-E082-4C23-8080-032FD4AEA2CE}" presName="hierRoot1" presStyleCnt="0"/>
      <dgm:spPr/>
    </dgm:pt>
    <dgm:pt modelId="{438C6731-121A-4C6F-9948-4E0975CF6B26}" type="pres">
      <dgm:prSet presAssocID="{1BC12540-E082-4C23-8080-032FD4AEA2CE}" presName="composite" presStyleCnt="0"/>
      <dgm:spPr/>
    </dgm:pt>
    <dgm:pt modelId="{2464D39C-9CAA-408C-8ECF-E9717C705145}" type="pres">
      <dgm:prSet presAssocID="{1BC12540-E082-4C23-8080-032FD4AEA2CE}" presName="background" presStyleLbl="node0" presStyleIdx="1" presStyleCnt="4"/>
      <dgm:spPr/>
    </dgm:pt>
    <dgm:pt modelId="{3958D0B3-38A9-40CB-B6CD-77EBDF5D035A}" type="pres">
      <dgm:prSet presAssocID="{1BC12540-E082-4C23-8080-032FD4AEA2CE}" presName="text" presStyleLbl="fgAcc0" presStyleIdx="1" presStyleCnt="4" custScaleX="143907" custLinFactY="433" custLinFactNeighborX="703" custLinFactNeighborY="100000">
        <dgm:presLayoutVars>
          <dgm:chPref val="3"/>
        </dgm:presLayoutVars>
      </dgm:prSet>
      <dgm:spPr/>
      <dgm:t>
        <a:bodyPr/>
        <a:lstStyle/>
        <a:p>
          <a:endParaRPr lang="en-US"/>
        </a:p>
      </dgm:t>
    </dgm:pt>
    <dgm:pt modelId="{DE605AF1-4649-476F-956C-19F182FCBA08}" type="pres">
      <dgm:prSet presAssocID="{1BC12540-E082-4C23-8080-032FD4AEA2CE}" presName="hierChild2" presStyleCnt="0"/>
      <dgm:spPr/>
    </dgm:pt>
    <dgm:pt modelId="{AD1CD054-E156-4A4C-98C3-6C74DE3A81D9}" type="pres">
      <dgm:prSet presAssocID="{0142B23F-FC64-4D60-BFDE-717994AC8983}" presName="Name10" presStyleLbl="parChTrans1D2" presStyleIdx="0" presStyleCnt="1"/>
      <dgm:spPr/>
      <dgm:t>
        <a:bodyPr/>
        <a:lstStyle/>
        <a:p>
          <a:endParaRPr lang="en-US"/>
        </a:p>
      </dgm:t>
    </dgm:pt>
    <dgm:pt modelId="{39E575A8-22E7-46C6-BE2B-B387E3BE7ACE}" type="pres">
      <dgm:prSet presAssocID="{4FD9F3C7-1E1B-4BD2-96D7-E0D917562E7A}" presName="hierRoot2" presStyleCnt="0"/>
      <dgm:spPr/>
    </dgm:pt>
    <dgm:pt modelId="{09D1D620-CA89-4255-A0D5-08316B2836BB}" type="pres">
      <dgm:prSet presAssocID="{4FD9F3C7-1E1B-4BD2-96D7-E0D917562E7A}" presName="composite2" presStyleCnt="0"/>
      <dgm:spPr/>
    </dgm:pt>
    <dgm:pt modelId="{64F27369-4CF4-4334-9492-890F497254BC}" type="pres">
      <dgm:prSet presAssocID="{4FD9F3C7-1E1B-4BD2-96D7-E0D917562E7A}" presName="background2" presStyleLbl="node2" presStyleIdx="0" presStyleCnt="1"/>
      <dgm:spPr/>
    </dgm:pt>
    <dgm:pt modelId="{7757E060-0E24-4795-9897-7345BDDBC0F3}" type="pres">
      <dgm:prSet presAssocID="{4FD9F3C7-1E1B-4BD2-96D7-E0D917562E7A}" presName="text2" presStyleLbl="fgAcc2" presStyleIdx="0" presStyleCnt="1" custScaleX="279474" custScaleY="134875" custLinFactY="24440" custLinFactNeighborX="-20529" custLinFactNeighborY="100000">
        <dgm:presLayoutVars>
          <dgm:chPref val="3"/>
        </dgm:presLayoutVars>
      </dgm:prSet>
      <dgm:spPr/>
      <dgm:t>
        <a:bodyPr/>
        <a:lstStyle/>
        <a:p>
          <a:endParaRPr lang="en-US"/>
        </a:p>
      </dgm:t>
    </dgm:pt>
    <dgm:pt modelId="{5FEA7041-C651-4E03-89CB-3F106370AF30}" type="pres">
      <dgm:prSet presAssocID="{4FD9F3C7-1E1B-4BD2-96D7-E0D917562E7A}" presName="hierChild3" presStyleCnt="0"/>
      <dgm:spPr/>
    </dgm:pt>
    <dgm:pt modelId="{5C543CC5-A16C-4B73-B5EC-580CF684BBFC}" type="pres">
      <dgm:prSet presAssocID="{3B40853F-B5E2-4C54-9F6E-51EE7C571E64}" presName="Name17" presStyleLbl="parChTrans1D3" presStyleIdx="0" presStyleCnt="1"/>
      <dgm:spPr/>
      <dgm:t>
        <a:bodyPr/>
        <a:lstStyle/>
        <a:p>
          <a:endParaRPr lang="en-US"/>
        </a:p>
      </dgm:t>
    </dgm:pt>
    <dgm:pt modelId="{5016F3A9-DB98-497D-AE0A-838BA362037B}" type="pres">
      <dgm:prSet presAssocID="{AF236F4D-C712-4C59-B4F5-3F480E5FF50C}" presName="hierRoot3" presStyleCnt="0"/>
      <dgm:spPr/>
    </dgm:pt>
    <dgm:pt modelId="{166E772D-0ECC-40BF-B900-B4B385C0C096}" type="pres">
      <dgm:prSet presAssocID="{AF236F4D-C712-4C59-B4F5-3F480E5FF50C}" presName="composite3" presStyleCnt="0"/>
      <dgm:spPr/>
    </dgm:pt>
    <dgm:pt modelId="{33E9AA11-F5F4-48AE-B177-8596704DF7D2}" type="pres">
      <dgm:prSet presAssocID="{AF236F4D-C712-4C59-B4F5-3F480E5FF50C}" presName="background3" presStyleLbl="node3" presStyleIdx="0" presStyleCnt="1"/>
      <dgm:spPr/>
    </dgm:pt>
    <dgm:pt modelId="{0007607C-6F09-4E96-920F-B8DB25014E17}" type="pres">
      <dgm:prSet presAssocID="{AF236F4D-C712-4C59-B4F5-3F480E5FF50C}" presName="text3" presStyleLbl="fgAcc3" presStyleIdx="0" presStyleCnt="1" custScaleX="209496" custLinFactY="34885" custLinFactNeighborX="14647" custLinFactNeighborY="100000">
        <dgm:presLayoutVars>
          <dgm:chPref val="3"/>
        </dgm:presLayoutVars>
      </dgm:prSet>
      <dgm:spPr/>
      <dgm:t>
        <a:bodyPr/>
        <a:lstStyle/>
        <a:p>
          <a:endParaRPr lang="en-US"/>
        </a:p>
      </dgm:t>
    </dgm:pt>
    <dgm:pt modelId="{ECF634EB-D6A0-4C64-839E-F073FC690616}" type="pres">
      <dgm:prSet presAssocID="{AF236F4D-C712-4C59-B4F5-3F480E5FF50C}" presName="hierChild4" presStyleCnt="0"/>
      <dgm:spPr/>
    </dgm:pt>
    <dgm:pt modelId="{DD2DDA52-BE53-4471-898D-137F59F987BF}" type="pres">
      <dgm:prSet presAssocID="{0AE59614-62C6-4488-94C0-E014514AB292}" presName="Name23" presStyleLbl="parChTrans1D4" presStyleIdx="0" presStyleCnt="3"/>
      <dgm:spPr/>
      <dgm:t>
        <a:bodyPr/>
        <a:lstStyle/>
        <a:p>
          <a:endParaRPr lang="en-US"/>
        </a:p>
      </dgm:t>
    </dgm:pt>
    <dgm:pt modelId="{2800CE72-B294-4066-9BD7-ABDDF3D3EF07}" type="pres">
      <dgm:prSet presAssocID="{14F7F72E-F742-4BCA-BE4D-F034CC6F6433}" presName="hierRoot4" presStyleCnt="0"/>
      <dgm:spPr/>
    </dgm:pt>
    <dgm:pt modelId="{6107F8CB-4EAC-4BF5-8ECA-07FE66A8264A}" type="pres">
      <dgm:prSet presAssocID="{14F7F72E-F742-4BCA-BE4D-F034CC6F6433}" presName="composite4" presStyleCnt="0"/>
      <dgm:spPr/>
    </dgm:pt>
    <dgm:pt modelId="{634E99F2-26A3-4824-8B26-1C3748AFE1FA}" type="pres">
      <dgm:prSet presAssocID="{14F7F72E-F742-4BCA-BE4D-F034CC6F6433}" presName="background4" presStyleLbl="node4" presStyleIdx="0" presStyleCnt="3"/>
      <dgm:spPr/>
    </dgm:pt>
    <dgm:pt modelId="{0289910B-D298-428A-9B01-FD994DBB3599}" type="pres">
      <dgm:prSet presAssocID="{14F7F72E-F742-4BCA-BE4D-F034CC6F6433}" presName="text4" presStyleLbl="fgAcc4" presStyleIdx="0" presStyleCnt="3" custScaleX="190341" custLinFactY="47519" custLinFactNeighborX="36457" custLinFactNeighborY="100000">
        <dgm:presLayoutVars>
          <dgm:chPref val="3"/>
        </dgm:presLayoutVars>
      </dgm:prSet>
      <dgm:spPr/>
      <dgm:t>
        <a:bodyPr/>
        <a:lstStyle/>
        <a:p>
          <a:endParaRPr lang="en-US"/>
        </a:p>
      </dgm:t>
    </dgm:pt>
    <dgm:pt modelId="{C11792F4-3041-40EE-9A70-97FDCC8E3100}" type="pres">
      <dgm:prSet presAssocID="{14F7F72E-F742-4BCA-BE4D-F034CC6F6433}" presName="hierChild5" presStyleCnt="0"/>
      <dgm:spPr/>
    </dgm:pt>
    <dgm:pt modelId="{0069CCD6-296B-4DD1-AA7E-D426EF07FD83}" type="pres">
      <dgm:prSet presAssocID="{15F4E4A0-2172-4343-96B1-9284DE46D769}" presName="Name23" presStyleLbl="parChTrans1D4" presStyleIdx="1" presStyleCnt="3"/>
      <dgm:spPr/>
      <dgm:t>
        <a:bodyPr/>
        <a:lstStyle/>
        <a:p>
          <a:endParaRPr lang="en-US"/>
        </a:p>
      </dgm:t>
    </dgm:pt>
    <dgm:pt modelId="{4B61140F-C114-4120-908E-D22A1C7FBCF0}" type="pres">
      <dgm:prSet presAssocID="{7A4BEEC0-42CD-44B1-BFF5-BA0C00C0D399}" presName="hierRoot4" presStyleCnt="0"/>
      <dgm:spPr/>
    </dgm:pt>
    <dgm:pt modelId="{78CC6A20-90D1-4A3E-BEF2-D5163A9E73D5}" type="pres">
      <dgm:prSet presAssocID="{7A4BEEC0-42CD-44B1-BFF5-BA0C00C0D399}" presName="composite4" presStyleCnt="0"/>
      <dgm:spPr/>
    </dgm:pt>
    <dgm:pt modelId="{BB950739-4EEF-4F7E-9663-B243BED3E5C1}" type="pres">
      <dgm:prSet presAssocID="{7A4BEEC0-42CD-44B1-BFF5-BA0C00C0D399}" presName="background4" presStyleLbl="node4" presStyleIdx="1" presStyleCnt="3"/>
      <dgm:spPr/>
    </dgm:pt>
    <dgm:pt modelId="{7FC0A0D7-20A2-4F25-B5B8-BBFAA0BA4F48}" type="pres">
      <dgm:prSet presAssocID="{7A4BEEC0-42CD-44B1-BFF5-BA0C00C0D399}" presName="text4" presStyleLbl="fgAcc4" presStyleIdx="1" presStyleCnt="3" custScaleX="156379" custLinFactX="100000" custLinFactNeighborX="149612" custLinFactNeighborY="1719">
        <dgm:presLayoutVars>
          <dgm:chPref val="3"/>
        </dgm:presLayoutVars>
      </dgm:prSet>
      <dgm:spPr/>
      <dgm:t>
        <a:bodyPr/>
        <a:lstStyle/>
        <a:p>
          <a:endParaRPr lang="en-US"/>
        </a:p>
      </dgm:t>
    </dgm:pt>
    <dgm:pt modelId="{8F540EFB-79E1-4B31-9989-0D3821224D1D}" type="pres">
      <dgm:prSet presAssocID="{7A4BEEC0-42CD-44B1-BFF5-BA0C00C0D399}" presName="hierChild5" presStyleCnt="0"/>
      <dgm:spPr/>
    </dgm:pt>
    <dgm:pt modelId="{1097E9EA-C46D-465D-9187-419E1322782D}" type="pres">
      <dgm:prSet presAssocID="{14FF34CA-B572-4F88-8B2E-C1176F1B4C76}" presName="Name23" presStyleLbl="parChTrans1D4" presStyleIdx="2" presStyleCnt="3"/>
      <dgm:spPr/>
      <dgm:t>
        <a:bodyPr/>
        <a:lstStyle/>
        <a:p>
          <a:endParaRPr lang="en-US"/>
        </a:p>
      </dgm:t>
    </dgm:pt>
    <dgm:pt modelId="{FD4AD785-69DF-4027-8E96-3343732B0B2A}" type="pres">
      <dgm:prSet presAssocID="{3C12492A-535D-442F-93BB-4ECAEA70CAF3}" presName="hierRoot4" presStyleCnt="0"/>
      <dgm:spPr/>
    </dgm:pt>
    <dgm:pt modelId="{66388A85-FB9E-417A-9A1B-8764F30FDF84}" type="pres">
      <dgm:prSet presAssocID="{3C12492A-535D-442F-93BB-4ECAEA70CAF3}" presName="composite4" presStyleCnt="0"/>
      <dgm:spPr/>
    </dgm:pt>
    <dgm:pt modelId="{C31F8E89-73DD-4624-8035-3835D66B9360}" type="pres">
      <dgm:prSet presAssocID="{3C12492A-535D-442F-93BB-4ECAEA70CAF3}" presName="background4" presStyleLbl="node4" presStyleIdx="2" presStyleCnt="3"/>
      <dgm:spPr/>
    </dgm:pt>
    <dgm:pt modelId="{3F4C1E21-8A04-42ED-A198-9C32F1E189E6}" type="pres">
      <dgm:prSet presAssocID="{3C12492A-535D-442F-93BB-4ECAEA70CAF3}" presName="text4" presStyleLbl="fgAcc4" presStyleIdx="2" presStyleCnt="3" custScaleX="153179" custLinFactX="157957" custLinFactNeighborX="200000" custLinFactNeighborY="-14457">
        <dgm:presLayoutVars>
          <dgm:chPref val="3"/>
        </dgm:presLayoutVars>
      </dgm:prSet>
      <dgm:spPr/>
      <dgm:t>
        <a:bodyPr/>
        <a:lstStyle/>
        <a:p>
          <a:endParaRPr lang="en-US"/>
        </a:p>
      </dgm:t>
    </dgm:pt>
    <dgm:pt modelId="{C3273B14-BC7F-4546-8BBD-2659D2DC462D}" type="pres">
      <dgm:prSet presAssocID="{3C12492A-535D-442F-93BB-4ECAEA70CAF3}" presName="hierChild5" presStyleCnt="0"/>
      <dgm:spPr/>
    </dgm:pt>
    <dgm:pt modelId="{627A25E1-6D8A-4535-BFDB-25ECA27C261B}" type="pres">
      <dgm:prSet presAssocID="{D50076C2-EE1D-45FE-8F4D-779B349FA44C}" presName="hierRoot1" presStyleCnt="0"/>
      <dgm:spPr/>
    </dgm:pt>
    <dgm:pt modelId="{A79D663A-AE86-4FA5-8B3E-155AD5A9F767}" type="pres">
      <dgm:prSet presAssocID="{D50076C2-EE1D-45FE-8F4D-779B349FA44C}" presName="composite" presStyleCnt="0"/>
      <dgm:spPr/>
    </dgm:pt>
    <dgm:pt modelId="{5E0C2013-C540-4B42-8CA4-F949E19AFA56}" type="pres">
      <dgm:prSet presAssocID="{D50076C2-EE1D-45FE-8F4D-779B349FA44C}" presName="background" presStyleLbl="node0" presStyleIdx="2" presStyleCnt="4"/>
      <dgm:spPr/>
    </dgm:pt>
    <dgm:pt modelId="{8D658D09-87ED-412D-B2B7-B4F0D46DD001}" type="pres">
      <dgm:prSet presAssocID="{D50076C2-EE1D-45FE-8F4D-779B349FA44C}" presName="text" presStyleLbl="fgAcc0" presStyleIdx="2" presStyleCnt="4" custScaleX="126994" custScaleY="82071" custLinFactY="100000" custLinFactNeighborX="43524" custLinFactNeighborY="145869">
        <dgm:presLayoutVars>
          <dgm:chPref val="3"/>
        </dgm:presLayoutVars>
      </dgm:prSet>
      <dgm:spPr/>
      <dgm:t>
        <a:bodyPr/>
        <a:lstStyle/>
        <a:p>
          <a:endParaRPr lang="en-US"/>
        </a:p>
      </dgm:t>
    </dgm:pt>
    <dgm:pt modelId="{B83F274F-6563-42D0-BD96-A15CE4DE696E}" type="pres">
      <dgm:prSet presAssocID="{D50076C2-EE1D-45FE-8F4D-779B349FA44C}" presName="hierChild2" presStyleCnt="0"/>
      <dgm:spPr/>
    </dgm:pt>
    <dgm:pt modelId="{505781A1-873F-4513-B4EE-1BA707D6E372}" type="pres">
      <dgm:prSet presAssocID="{24FE815E-D225-45C2-94C9-2EAA1EE696D1}" presName="hierRoot1" presStyleCnt="0"/>
      <dgm:spPr/>
    </dgm:pt>
    <dgm:pt modelId="{A6BB6F03-9874-4473-842D-4129B34B9C1E}" type="pres">
      <dgm:prSet presAssocID="{24FE815E-D225-45C2-94C9-2EAA1EE696D1}" presName="composite" presStyleCnt="0"/>
      <dgm:spPr/>
    </dgm:pt>
    <dgm:pt modelId="{B9DBE9E7-560A-4B79-B096-80ACB2C06C63}" type="pres">
      <dgm:prSet presAssocID="{24FE815E-D225-45C2-94C9-2EAA1EE696D1}" presName="background" presStyleLbl="node0" presStyleIdx="3" presStyleCnt="4"/>
      <dgm:spPr/>
    </dgm:pt>
    <dgm:pt modelId="{F7474E7B-676E-4062-85DF-6AA5D8830C92}" type="pres">
      <dgm:prSet presAssocID="{24FE815E-D225-45C2-94C9-2EAA1EE696D1}" presName="text" presStyleLbl="fgAcc0" presStyleIdx="3" presStyleCnt="4" custScaleX="167086" custScaleY="102635" custLinFactY="157295" custLinFactNeighborX="-97953" custLinFactNeighborY="200000">
        <dgm:presLayoutVars>
          <dgm:chPref val="3"/>
        </dgm:presLayoutVars>
      </dgm:prSet>
      <dgm:spPr/>
      <dgm:t>
        <a:bodyPr/>
        <a:lstStyle/>
        <a:p>
          <a:endParaRPr lang="en-US"/>
        </a:p>
      </dgm:t>
    </dgm:pt>
    <dgm:pt modelId="{92E77123-2EFA-43CC-AA22-3329CD7A6D10}" type="pres">
      <dgm:prSet presAssocID="{24FE815E-D225-45C2-94C9-2EAA1EE696D1}" presName="hierChild2" presStyleCnt="0"/>
      <dgm:spPr/>
    </dgm:pt>
  </dgm:ptLst>
  <dgm:cxnLst>
    <dgm:cxn modelId="{7D42CF8F-760E-45A5-AEBD-49228BA463DB}" type="presOf" srcId="{24FE815E-D225-45C2-94C9-2EAA1EE696D1}" destId="{F7474E7B-676E-4062-85DF-6AA5D8830C92}" srcOrd="0" destOrd="0" presId="urn:microsoft.com/office/officeart/2005/8/layout/hierarchy1"/>
    <dgm:cxn modelId="{34C7AC3E-EEEA-4B7F-8FED-3AEBB4076B91}" type="presOf" srcId="{D50076C2-EE1D-45FE-8F4D-779B349FA44C}" destId="{8D658D09-87ED-412D-B2B7-B4F0D46DD001}" srcOrd="0" destOrd="0" presId="urn:microsoft.com/office/officeart/2005/8/layout/hierarchy1"/>
    <dgm:cxn modelId="{FB73A952-A1EB-48CF-A7F4-E948F09C7B4F}" type="presOf" srcId="{4A689FE3-745E-438B-A1CD-72A493646BA0}" destId="{3D2FBD26-417E-4462-9B5E-F8C94189470A}" srcOrd="0" destOrd="0" presId="urn:microsoft.com/office/officeart/2005/8/layout/hierarchy1"/>
    <dgm:cxn modelId="{A7D55F57-C8C1-4978-A60C-D2046187C99F}" type="presOf" srcId="{0142B23F-FC64-4D60-BFDE-717994AC8983}" destId="{AD1CD054-E156-4A4C-98C3-6C74DE3A81D9}" srcOrd="0" destOrd="0" presId="urn:microsoft.com/office/officeart/2005/8/layout/hierarchy1"/>
    <dgm:cxn modelId="{F6F49C29-B4BA-4A62-8539-02CAA0FEA432}" srcId="{4A689FE3-745E-438B-A1CD-72A493646BA0}" destId="{1BC12540-E082-4C23-8080-032FD4AEA2CE}" srcOrd="1" destOrd="0" parTransId="{6A32E774-A536-4DC3-B500-60D66C4A4A7E}" sibTransId="{EDF3F556-2569-419C-BAB7-15015764FC3B}"/>
    <dgm:cxn modelId="{08EF8ABB-D711-48B6-9936-C71CB0167670}" type="presOf" srcId="{15F4E4A0-2172-4343-96B1-9284DE46D769}" destId="{0069CCD6-296B-4DD1-AA7E-D426EF07FD83}" srcOrd="0" destOrd="0" presId="urn:microsoft.com/office/officeart/2005/8/layout/hierarchy1"/>
    <dgm:cxn modelId="{539A9CEB-5997-4DBE-A917-6CBDAAD676E7}" srcId="{4FD9F3C7-1E1B-4BD2-96D7-E0D917562E7A}" destId="{AF236F4D-C712-4C59-B4F5-3F480E5FF50C}" srcOrd="0" destOrd="0" parTransId="{3B40853F-B5E2-4C54-9F6E-51EE7C571E64}" sibTransId="{C249AC4B-15F0-4396-89D9-85E9ED037F16}"/>
    <dgm:cxn modelId="{3A37C032-38FB-47AF-BE40-AC701F2D5B9D}" type="presOf" srcId="{3C12492A-535D-442F-93BB-4ECAEA70CAF3}" destId="{3F4C1E21-8A04-42ED-A198-9C32F1E189E6}" srcOrd="0" destOrd="0" presId="urn:microsoft.com/office/officeart/2005/8/layout/hierarchy1"/>
    <dgm:cxn modelId="{37B13F06-4656-481B-BF16-F34920959D2A}" type="presOf" srcId="{0AE59614-62C6-4488-94C0-E014514AB292}" destId="{DD2DDA52-BE53-4471-898D-137F59F987BF}" srcOrd="0" destOrd="0" presId="urn:microsoft.com/office/officeart/2005/8/layout/hierarchy1"/>
    <dgm:cxn modelId="{D4316EF5-2302-4BB8-8591-12176FAF0F1F}" srcId="{1BC12540-E082-4C23-8080-032FD4AEA2CE}" destId="{4FD9F3C7-1E1B-4BD2-96D7-E0D917562E7A}" srcOrd="0" destOrd="0" parTransId="{0142B23F-FC64-4D60-BFDE-717994AC8983}" sibTransId="{B39877A4-7AC5-4578-8098-C6A55DC71D43}"/>
    <dgm:cxn modelId="{BF9C7B5A-CD52-4166-BCE3-BBC6C5A43C4C}" srcId="{AF236F4D-C712-4C59-B4F5-3F480E5FF50C}" destId="{14F7F72E-F742-4BCA-BE4D-F034CC6F6433}" srcOrd="0" destOrd="0" parTransId="{0AE59614-62C6-4488-94C0-E014514AB292}" sibTransId="{E3B9A769-DCF1-4042-9CAA-CFD4D615A93D}"/>
    <dgm:cxn modelId="{AC1B613D-80AB-455A-9D1C-243866AC9D2D}" type="presOf" srcId="{AF236F4D-C712-4C59-B4F5-3F480E5FF50C}" destId="{0007607C-6F09-4E96-920F-B8DB25014E17}" srcOrd="0" destOrd="0" presId="urn:microsoft.com/office/officeart/2005/8/layout/hierarchy1"/>
    <dgm:cxn modelId="{6AF3041B-B514-4677-8DE5-1502F0730AD1}" type="presOf" srcId="{4FD9F3C7-1E1B-4BD2-96D7-E0D917562E7A}" destId="{7757E060-0E24-4795-9897-7345BDDBC0F3}" srcOrd="0" destOrd="0" presId="urn:microsoft.com/office/officeart/2005/8/layout/hierarchy1"/>
    <dgm:cxn modelId="{C04D81A6-919C-4580-9E7C-14FB48AC08F5}" srcId="{14F7F72E-F742-4BCA-BE4D-F034CC6F6433}" destId="{7A4BEEC0-42CD-44B1-BFF5-BA0C00C0D399}" srcOrd="0" destOrd="0" parTransId="{15F4E4A0-2172-4343-96B1-9284DE46D769}" sibTransId="{BB771076-A037-4337-8F9C-5003D54BA314}"/>
    <dgm:cxn modelId="{6EB58079-5EC6-4FA3-9BD7-93E0B78C4EF5}" srcId="{4A689FE3-745E-438B-A1CD-72A493646BA0}" destId="{24FE815E-D225-45C2-94C9-2EAA1EE696D1}" srcOrd="3" destOrd="0" parTransId="{8CC9F066-097B-4855-BB35-AE9D49C41E74}" sibTransId="{E2DF54DE-72F4-4EB0-BFA9-035ECD9C91A3}"/>
    <dgm:cxn modelId="{18A93840-028D-46A4-8850-CD0DD725F1ED}" srcId="{7A4BEEC0-42CD-44B1-BFF5-BA0C00C0D399}" destId="{3C12492A-535D-442F-93BB-4ECAEA70CAF3}" srcOrd="0" destOrd="0" parTransId="{14FF34CA-B572-4F88-8B2E-C1176F1B4C76}" sibTransId="{DC0900DD-E1E5-4BFA-B9CC-1A4D2D664400}"/>
    <dgm:cxn modelId="{668693C9-0241-4727-A9FA-A9E79B23DAE5}" type="presOf" srcId="{14F7F72E-F742-4BCA-BE4D-F034CC6F6433}" destId="{0289910B-D298-428A-9B01-FD994DBB3599}" srcOrd="0" destOrd="0" presId="urn:microsoft.com/office/officeart/2005/8/layout/hierarchy1"/>
    <dgm:cxn modelId="{2EB09189-FD05-4DCD-91F3-ACFF806B900D}" type="presOf" srcId="{3D25DBE7-B21E-4A70-B584-86679ACAA499}" destId="{796343F9-8E48-454E-A9D3-4D92E25BBFEC}" srcOrd="0" destOrd="0" presId="urn:microsoft.com/office/officeart/2005/8/layout/hierarchy1"/>
    <dgm:cxn modelId="{10AEF6D3-F538-4DF0-BD93-C49B80E13B32}" type="presOf" srcId="{7A4BEEC0-42CD-44B1-BFF5-BA0C00C0D399}" destId="{7FC0A0D7-20A2-4F25-B5B8-BBFAA0BA4F48}" srcOrd="0" destOrd="0" presId="urn:microsoft.com/office/officeart/2005/8/layout/hierarchy1"/>
    <dgm:cxn modelId="{19B401A9-4784-4AE0-82FA-BEF3B11B9EE0}" type="presOf" srcId="{1BC12540-E082-4C23-8080-032FD4AEA2CE}" destId="{3958D0B3-38A9-40CB-B6CD-77EBDF5D035A}" srcOrd="0" destOrd="0" presId="urn:microsoft.com/office/officeart/2005/8/layout/hierarchy1"/>
    <dgm:cxn modelId="{288E7FAC-FD30-4CD4-A260-56E8CDD87623}" srcId="{4A689FE3-745E-438B-A1CD-72A493646BA0}" destId="{3D25DBE7-B21E-4A70-B584-86679ACAA499}" srcOrd="0" destOrd="0" parTransId="{C3ABB7D4-7895-42D2-A4BF-4F661BB6FA44}" sibTransId="{8B277D56-C460-45EB-AEDD-D312ED2F7717}"/>
    <dgm:cxn modelId="{15BC4D4E-A71D-4680-A3B6-73865F0D8C12}" type="presOf" srcId="{14FF34CA-B572-4F88-8B2E-C1176F1B4C76}" destId="{1097E9EA-C46D-465D-9187-419E1322782D}" srcOrd="0" destOrd="0" presId="urn:microsoft.com/office/officeart/2005/8/layout/hierarchy1"/>
    <dgm:cxn modelId="{084B5F65-76E3-431B-95A3-60F4179A8CC4}" srcId="{4A689FE3-745E-438B-A1CD-72A493646BA0}" destId="{D50076C2-EE1D-45FE-8F4D-779B349FA44C}" srcOrd="2" destOrd="0" parTransId="{286BFDA9-4525-4DFD-A03D-795600D17FCE}" sibTransId="{1373DAB7-2614-4A0A-A1F6-DE82F06FC91F}"/>
    <dgm:cxn modelId="{874047A1-38D9-4E99-BA09-5E041836FF58}" type="presOf" srcId="{3B40853F-B5E2-4C54-9F6E-51EE7C571E64}" destId="{5C543CC5-A16C-4B73-B5EC-580CF684BBFC}" srcOrd="0" destOrd="0" presId="urn:microsoft.com/office/officeart/2005/8/layout/hierarchy1"/>
    <dgm:cxn modelId="{5A190BFD-26C5-402B-85F6-EA3A33EB5C5D}" type="presParOf" srcId="{3D2FBD26-417E-4462-9B5E-F8C94189470A}" destId="{0654CC28-6EB3-41FE-9184-D91D1DAE77AA}" srcOrd="0" destOrd="0" presId="urn:microsoft.com/office/officeart/2005/8/layout/hierarchy1"/>
    <dgm:cxn modelId="{C11AE673-04FC-42A8-9933-A9B28E7D02C1}" type="presParOf" srcId="{0654CC28-6EB3-41FE-9184-D91D1DAE77AA}" destId="{DB3FE285-1DF9-4895-B817-BDF4C66B50C0}" srcOrd="0" destOrd="0" presId="urn:microsoft.com/office/officeart/2005/8/layout/hierarchy1"/>
    <dgm:cxn modelId="{7D753495-091A-41E9-8816-C9E35711CA31}" type="presParOf" srcId="{DB3FE285-1DF9-4895-B817-BDF4C66B50C0}" destId="{07D8E390-98E0-49AD-9150-1724EE7B074A}" srcOrd="0" destOrd="0" presId="urn:microsoft.com/office/officeart/2005/8/layout/hierarchy1"/>
    <dgm:cxn modelId="{4529BF53-F04E-4C57-A8EB-6EF8C793A423}" type="presParOf" srcId="{DB3FE285-1DF9-4895-B817-BDF4C66B50C0}" destId="{796343F9-8E48-454E-A9D3-4D92E25BBFEC}" srcOrd="1" destOrd="0" presId="urn:microsoft.com/office/officeart/2005/8/layout/hierarchy1"/>
    <dgm:cxn modelId="{2FBD3658-164D-442F-90AD-4931E5770043}" type="presParOf" srcId="{0654CC28-6EB3-41FE-9184-D91D1DAE77AA}" destId="{AB85A5FA-FF39-443C-BA4C-CAC92A4FC267}" srcOrd="1" destOrd="0" presId="urn:microsoft.com/office/officeart/2005/8/layout/hierarchy1"/>
    <dgm:cxn modelId="{98FB2723-07EF-49AB-BA48-3A96392FC602}" type="presParOf" srcId="{3D2FBD26-417E-4462-9B5E-F8C94189470A}" destId="{CB021F59-48FD-4B8A-B86D-B6237309FF06}" srcOrd="1" destOrd="0" presId="urn:microsoft.com/office/officeart/2005/8/layout/hierarchy1"/>
    <dgm:cxn modelId="{8BCB0263-4238-4C61-9F22-7D08B1C20515}" type="presParOf" srcId="{CB021F59-48FD-4B8A-B86D-B6237309FF06}" destId="{438C6731-121A-4C6F-9948-4E0975CF6B26}" srcOrd="0" destOrd="0" presId="urn:microsoft.com/office/officeart/2005/8/layout/hierarchy1"/>
    <dgm:cxn modelId="{56EFFDC8-DE1D-42EC-83AC-787DF5AF4C6F}" type="presParOf" srcId="{438C6731-121A-4C6F-9948-4E0975CF6B26}" destId="{2464D39C-9CAA-408C-8ECF-E9717C705145}" srcOrd="0" destOrd="0" presId="urn:microsoft.com/office/officeart/2005/8/layout/hierarchy1"/>
    <dgm:cxn modelId="{7A883D0E-F04B-4D4F-AB41-0F2A841382D2}" type="presParOf" srcId="{438C6731-121A-4C6F-9948-4E0975CF6B26}" destId="{3958D0B3-38A9-40CB-B6CD-77EBDF5D035A}" srcOrd="1" destOrd="0" presId="urn:microsoft.com/office/officeart/2005/8/layout/hierarchy1"/>
    <dgm:cxn modelId="{0CB40AB9-AB99-454A-B3B1-B970932474A1}" type="presParOf" srcId="{CB021F59-48FD-4B8A-B86D-B6237309FF06}" destId="{DE605AF1-4649-476F-956C-19F182FCBA08}" srcOrd="1" destOrd="0" presId="urn:microsoft.com/office/officeart/2005/8/layout/hierarchy1"/>
    <dgm:cxn modelId="{91784F84-2BDF-4238-AFED-ED2E78A6E1DF}" type="presParOf" srcId="{DE605AF1-4649-476F-956C-19F182FCBA08}" destId="{AD1CD054-E156-4A4C-98C3-6C74DE3A81D9}" srcOrd="0" destOrd="0" presId="urn:microsoft.com/office/officeart/2005/8/layout/hierarchy1"/>
    <dgm:cxn modelId="{8485C221-D655-42F7-86AC-F63707C36AE4}" type="presParOf" srcId="{DE605AF1-4649-476F-956C-19F182FCBA08}" destId="{39E575A8-22E7-46C6-BE2B-B387E3BE7ACE}" srcOrd="1" destOrd="0" presId="urn:microsoft.com/office/officeart/2005/8/layout/hierarchy1"/>
    <dgm:cxn modelId="{E7B5C9F4-21E5-4D8D-8365-DFA263F05E06}" type="presParOf" srcId="{39E575A8-22E7-46C6-BE2B-B387E3BE7ACE}" destId="{09D1D620-CA89-4255-A0D5-08316B2836BB}" srcOrd="0" destOrd="0" presId="urn:microsoft.com/office/officeart/2005/8/layout/hierarchy1"/>
    <dgm:cxn modelId="{C9B379A1-FAE2-40C6-8871-2689753CF4B1}" type="presParOf" srcId="{09D1D620-CA89-4255-A0D5-08316B2836BB}" destId="{64F27369-4CF4-4334-9492-890F497254BC}" srcOrd="0" destOrd="0" presId="urn:microsoft.com/office/officeart/2005/8/layout/hierarchy1"/>
    <dgm:cxn modelId="{5D7FB21B-B458-48F1-8954-AAD61009AD27}" type="presParOf" srcId="{09D1D620-CA89-4255-A0D5-08316B2836BB}" destId="{7757E060-0E24-4795-9897-7345BDDBC0F3}" srcOrd="1" destOrd="0" presId="urn:microsoft.com/office/officeart/2005/8/layout/hierarchy1"/>
    <dgm:cxn modelId="{E6D8AAE5-C430-4C98-974E-21C7C4D8759B}" type="presParOf" srcId="{39E575A8-22E7-46C6-BE2B-B387E3BE7ACE}" destId="{5FEA7041-C651-4E03-89CB-3F106370AF30}" srcOrd="1" destOrd="0" presId="urn:microsoft.com/office/officeart/2005/8/layout/hierarchy1"/>
    <dgm:cxn modelId="{2152C565-2338-4BE4-ADFE-9C6577B44AF4}" type="presParOf" srcId="{5FEA7041-C651-4E03-89CB-3F106370AF30}" destId="{5C543CC5-A16C-4B73-B5EC-580CF684BBFC}" srcOrd="0" destOrd="0" presId="urn:microsoft.com/office/officeart/2005/8/layout/hierarchy1"/>
    <dgm:cxn modelId="{CC09FB83-5A23-4D9F-8D84-AF581B498BE7}" type="presParOf" srcId="{5FEA7041-C651-4E03-89CB-3F106370AF30}" destId="{5016F3A9-DB98-497D-AE0A-838BA362037B}" srcOrd="1" destOrd="0" presId="urn:microsoft.com/office/officeart/2005/8/layout/hierarchy1"/>
    <dgm:cxn modelId="{164BD352-E58E-493B-A798-3C3290E5AD9B}" type="presParOf" srcId="{5016F3A9-DB98-497D-AE0A-838BA362037B}" destId="{166E772D-0ECC-40BF-B900-B4B385C0C096}" srcOrd="0" destOrd="0" presId="urn:microsoft.com/office/officeart/2005/8/layout/hierarchy1"/>
    <dgm:cxn modelId="{20BAE78D-6273-4930-A2B3-2488080B3BA0}" type="presParOf" srcId="{166E772D-0ECC-40BF-B900-B4B385C0C096}" destId="{33E9AA11-F5F4-48AE-B177-8596704DF7D2}" srcOrd="0" destOrd="0" presId="urn:microsoft.com/office/officeart/2005/8/layout/hierarchy1"/>
    <dgm:cxn modelId="{4EA37301-930C-4A38-99FF-9A381496868C}" type="presParOf" srcId="{166E772D-0ECC-40BF-B900-B4B385C0C096}" destId="{0007607C-6F09-4E96-920F-B8DB25014E17}" srcOrd="1" destOrd="0" presId="urn:microsoft.com/office/officeart/2005/8/layout/hierarchy1"/>
    <dgm:cxn modelId="{8B0F27E6-82EE-4F90-8F7B-4D1B675C47E3}" type="presParOf" srcId="{5016F3A9-DB98-497D-AE0A-838BA362037B}" destId="{ECF634EB-D6A0-4C64-839E-F073FC690616}" srcOrd="1" destOrd="0" presId="urn:microsoft.com/office/officeart/2005/8/layout/hierarchy1"/>
    <dgm:cxn modelId="{35FEF3DE-7DC5-4E03-8990-151255AA49E8}" type="presParOf" srcId="{ECF634EB-D6A0-4C64-839E-F073FC690616}" destId="{DD2DDA52-BE53-4471-898D-137F59F987BF}" srcOrd="0" destOrd="0" presId="urn:microsoft.com/office/officeart/2005/8/layout/hierarchy1"/>
    <dgm:cxn modelId="{AC8BC13A-68D9-4486-8D37-D4FC2B322502}" type="presParOf" srcId="{ECF634EB-D6A0-4C64-839E-F073FC690616}" destId="{2800CE72-B294-4066-9BD7-ABDDF3D3EF07}" srcOrd="1" destOrd="0" presId="urn:microsoft.com/office/officeart/2005/8/layout/hierarchy1"/>
    <dgm:cxn modelId="{B26AD551-32D9-402E-B819-507FBA8099C3}" type="presParOf" srcId="{2800CE72-B294-4066-9BD7-ABDDF3D3EF07}" destId="{6107F8CB-4EAC-4BF5-8ECA-07FE66A8264A}" srcOrd="0" destOrd="0" presId="urn:microsoft.com/office/officeart/2005/8/layout/hierarchy1"/>
    <dgm:cxn modelId="{E5E66FA7-309C-4E58-847B-6EB2C3C5587C}" type="presParOf" srcId="{6107F8CB-4EAC-4BF5-8ECA-07FE66A8264A}" destId="{634E99F2-26A3-4824-8B26-1C3748AFE1FA}" srcOrd="0" destOrd="0" presId="urn:microsoft.com/office/officeart/2005/8/layout/hierarchy1"/>
    <dgm:cxn modelId="{D8569476-5D21-4F5B-B36A-F2F4376446D2}" type="presParOf" srcId="{6107F8CB-4EAC-4BF5-8ECA-07FE66A8264A}" destId="{0289910B-D298-428A-9B01-FD994DBB3599}" srcOrd="1" destOrd="0" presId="urn:microsoft.com/office/officeart/2005/8/layout/hierarchy1"/>
    <dgm:cxn modelId="{FDD5D806-8E9F-4D10-982F-EAAF1D3CC041}" type="presParOf" srcId="{2800CE72-B294-4066-9BD7-ABDDF3D3EF07}" destId="{C11792F4-3041-40EE-9A70-97FDCC8E3100}" srcOrd="1" destOrd="0" presId="urn:microsoft.com/office/officeart/2005/8/layout/hierarchy1"/>
    <dgm:cxn modelId="{2A94C2BB-DFD6-42DC-A127-DEFBD8F28BFB}" type="presParOf" srcId="{C11792F4-3041-40EE-9A70-97FDCC8E3100}" destId="{0069CCD6-296B-4DD1-AA7E-D426EF07FD83}" srcOrd="0" destOrd="0" presId="urn:microsoft.com/office/officeart/2005/8/layout/hierarchy1"/>
    <dgm:cxn modelId="{012DA11B-C384-4E25-A08E-5DF0EF8943CA}" type="presParOf" srcId="{C11792F4-3041-40EE-9A70-97FDCC8E3100}" destId="{4B61140F-C114-4120-908E-D22A1C7FBCF0}" srcOrd="1" destOrd="0" presId="urn:microsoft.com/office/officeart/2005/8/layout/hierarchy1"/>
    <dgm:cxn modelId="{E99980E8-8C78-43DA-8B45-EAA8C238F35F}" type="presParOf" srcId="{4B61140F-C114-4120-908E-D22A1C7FBCF0}" destId="{78CC6A20-90D1-4A3E-BEF2-D5163A9E73D5}" srcOrd="0" destOrd="0" presId="urn:microsoft.com/office/officeart/2005/8/layout/hierarchy1"/>
    <dgm:cxn modelId="{1AB89E9D-FEB2-4AE1-884A-1206015FC00A}" type="presParOf" srcId="{78CC6A20-90D1-4A3E-BEF2-D5163A9E73D5}" destId="{BB950739-4EEF-4F7E-9663-B243BED3E5C1}" srcOrd="0" destOrd="0" presId="urn:microsoft.com/office/officeart/2005/8/layout/hierarchy1"/>
    <dgm:cxn modelId="{E9DDB348-9DD2-41FC-8CFB-1A43BCF15736}" type="presParOf" srcId="{78CC6A20-90D1-4A3E-BEF2-D5163A9E73D5}" destId="{7FC0A0D7-20A2-4F25-B5B8-BBFAA0BA4F48}" srcOrd="1" destOrd="0" presId="urn:microsoft.com/office/officeart/2005/8/layout/hierarchy1"/>
    <dgm:cxn modelId="{A0D373A9-343C-4DAB-9414-9D189DE1DEC8}" type="presParOf" srcId="{4B61140F-C114-4120-908E-D22A1C7FBCF0}" destId="{8F540EFB-79E1-4B31-9989-0D3821224D1D}" srcOrd="1" destOrd="0" presId="urn:microsoft.com/office/officeart/2005/8/layout/hierarchy1"/>
    <dgm:cxn modelId="{A5B5CF5C-B4BD-49E8-8595-0E59B2908A4A}" type="presParOf" srcId="{8F540EFB-79E1-4B31-9989-0D3821224D1D}" destId="{1097E9EA-C46D-465D-9187-419E1322782D}" srcOrd="0" destOrd="0" presId="urn:microsoft.com/office/officeart/2005/8/layout/hierarchy1"/>
    <dgm:cxn modelId="{1C3FF380-149A-41C9-8D72-92BB41729E37}" type="presParOf" srcId="{8F540EFB-79E1-4B31-9989-0D3821224D1D}" destId="{FD4AD785-69DF-4027-8E96-3343732B0B2A}" srcOrd="1" destOrd="0" presId="urn:microsoft.com/office/officeart/2005/8/layout/hierarchy1"/>
    <dgm:cxn modelId="{4BB5F57A-9646-48CD-BF0C-D6739C974532}" type="presParOf" srcId="{FD4AD785-69DF-4027-8E96-3343732B0B2A}" destId="{66388A85-FB9E-417A-9A1B-8764F30FDF84}" srcOrd="0" destOrd="0" presId="urn:microsoft.com/office/officeart/2005/8/layout/hierarchy1"/>
    <dgm:cxn modelId="{4838CDE3-85B7-49E4-B99D-0E6F484B66B2}" type="presParOf" srcId="{66388A85-FB9E-417A-9A1B-8764F30FDF84}" destId="{C31F8E89-73DD-4624-8035-3835D66B9360}" srcOrd="0" destOrd="0" presId="urn:microsoft.com/office/officeart/2005/8/layout/hierarchy1"/>
    <dgm:cxn modelId="{AACB1E67-C5AB-4235-8F95-D2368E4E95E7}" type="presParOf" srcId="{66388A85-FB9E-417A-9A1B-8764F30FDF84}" destId="{3F4C1E21-8A04-42ED-A198-9C32F1E189E6}" srcOrd="1" destOrd="0" presId="urn:microsoft.com/office/officeart/2005/8/layout/hierarchy1"/>
    <dgm:cxn modelId="{42FE93BF-250E-4978-8130-854C169AD839}" type="presParOf" srcId="{FD4AD785-69DF-4027-8E96-3343732B0B2A}" destId="{C3273B14-BC7F-4546-8BBD-2659D2DC462D}" srcOrd="1" destOrd="0" presId="urn:microsoft.com/office/officeart/2005/8/layout/hierarchy1"/>
    <dgm:cxn modelId="{25A81DBE-BB53-496E-9C9F-59B442E2576C}" type="presParOf" srcId="{3D2FBD26-417E-4462-9B5E-F8C94189470A}" destId="{627A25E1-6D8A-4535-BFDB-25ECA27C261B}" srcOrd="2" destOrd="0" presId="urn:microsoft.com/office/officeart/2005/8/layout/hierarchy1"/>
    <dgm:cxn modelId="{161ED007-72AA-4F0B-97E9-B4B39EE95253}" type="presParOf" srcId="{627A25E1-6D8A-4535-BFDB-25ECA27C261B}" destId="{A79D663A-AE86-4FA5-8B3E-155AD5A9F767}" srcOrd="0" destOrd="0" presId="urn:microsoft.com/office/officeart/2005/8/layout/hierarchy1"/>
    <dgm:cxn modelId="{1417E9BA-FD27-4085-AF60-7BC7F43A95A3}" type="presParOf" srcId="{A79D663A-AE86-4FA5-8B3E-155AD5A9F767}" destId="{5E0C2013-C540-4B42-8CA4-F949E19AFA56}" srcOrd="0" destOrd="0" presId="urn:microsoft.com/office/officeart/2005/8/layout/hierarchy1"/>
    <dgm:cxn modelId="{6DF56CA0-2A59-4A72-B315-30DBBCAB5F82}" type="presParOf" srcId="{A79D663A-AE86-4FA5-8B3E-155AD5A9F767}" destId="{8D658D09-87ED-412D-B2B7-B4F0D46DD001}" srcOrd="1" destOrd="0" presId="urn:microsoft.com/office/officeart/2005/8/layout/hierarchy1"/>
    <dgm:cxn modelId="{57F29C10-518D-4C88-A053-DE72D3B4C291}" type="presParOf" srcId="{627A25E1-6D8A-4535-BFDB-25ECA27C261B}" destId="{B83F274F-6563-42D0-BD96-A15CE4DE696E}" srcOrd="1" destOrd="0" presId="urn:microsoft.com/office/officeart/2005/8/layout/hierarchy1"/>
    <dgm:cxn modelId="{29BBE67F-1940-4468-A7FE-BCBED7A94F49}" type="presParOf" srcId="{3D2FBD26-417E-4462-9B5E-F8C94189470A}" destId="{505781A1-873F-4513-B4EE-1BA707D6E372}" srcOrd="3" destOrd="0" presId="urn:microsoft.com/office/officeart/2005/8/layout/hierarchy1"/>
    <dgm:cxn modelId="{7883259F-BBEE-4F97-B1DD-968F7F20CD2C}" type="presParOf" srcId="{505781A1-873F-4513-B4EE-1BA707D6E372}" destId="{A6BB6F03-9874-4473-842D-4129B34B9C1E}" srcOrd="0" destOrd="0" presId="urn:microsoft.com/office/officeart/2005/8/layout/hierarchy1"/>
    <dgm:cxn modelId="{F3F2DBB4-8514-4ED4-804F-8EBF81A70179}" type="presParOf" srcId="{A6BB6F03-9874-4473-842D-4129B34B9C1E}" destId="{B9DBE9E7-560A-4B79-B096-80ACB2C06C63}" srcOrd="0" destOrd="0" presId="urn:microsoft.com/office/officeart/2005/8/layout/hierarchy1"/>
    <dgm:cxn modelId="{63DBFCC9-76E6-48AB-8091-2682E0576765}" type="presParOf" srcId="{A6BB6F03-9874-4473-842D-4129B34B9C1E}" destId="{F7474E7B-676E-4062-85DF-6AA5D8830C92}" srcOrd="1" destOrd="0" presId="urn:microsoft.com/office/officeart/2005/8/layout/hierarchy1"/>
    <dgm:cxn modelId="{C77D37BB-53B6-4359-966F-44F799568D67}" type="presParOf" srcId="{505781A1-873F-4513-B4EE-1BA707D6E372}" destId="{92E77123-2EFA-43CC-AA22-3329CD7A6D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7E9EA-C46D-465D-9187-419E1322782D}">
      <dsp:nvSpPr>
        <dsp:cNvPr id="0" name=""/>
        <dsp:cNvSpPr/>
      </dsp:nvSpPr>
      <dsp:spPr>
        <a:xfrm>
          <a:off x="5805038" y="3999211"/>
          <a:ext cx="947811" cy="164565"/>
        </a:xfrm>
        <a:custGeom>
          <a:avLst/>
          <a:gdLst/>
          <a:ahLst/>
          <a:cxnLst/>
          <a:rect l="0" t="0" r="0" b="0"/>
          <a:pathLst>
            <a:path>
              <a:moveTo>
                <a:pt x="0" y="0"/>
              </a:moveTo>
              <a:lnTo>
                <a:pt x="0" y="83524"/>
              </a:lnTo>
              <a:lnTo>
                <a:pt x="947811" y="83524"/>
              </a:lnTo>
              <a:lnTo>
                <a:pt x="947811" y="164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9CCD6-296B-4DD1-AA7E-D426EF07FD83}">
      <dsp:nvSpPr>
        <dsp:cNvPr id="0" name=""/>
        <dsp:cNvSpPr/>
      </dsp:nvSpPr>
      <dsp:spPr>
        <a:xfrm>
          <a:off x="3940339" y="3443707"/>
          <a:ext cx="1864699" cy="555500"/>
        </a:xfrm>
        <a:custGeom>
          <a:avLst/>
          <a:gdLst/>
          <a:ahLst/>
          <a:cxnLst/>
          <a:rect l="0" t="0" r="0" b="0"/>
          <a:pathLst>
            <a:path>
              <a:moveTo>
                <a:pt x="0" y="555500"/>
              </a:moveTo>
              <a:lnTo>
                <a:pt x="186469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DDA52-BE53-4471-898D-137F59F987BF}">
      <dsp:nvSpPr>
        <dsp:cNvPr id="0" name=""/>
        <dsp:cNvSpPr/>
      </dsp:nvSpPr>
      <dsp:spPr>
        <a:xfrm>
          <a:off x="3749543" y="3119098"/>
          <a:ext cx="190795" cy="324605"/>
        </a:xfrm>
        <a:custGeom>
          <a:avLst/>
          <a:gdLst/>
          <a:ahLst/>
          <a:cxnLst/>
          <a:rect l="0" t="0" r="0" b="0"/>
          <a:pathLst>
            <a:path>
              <a:moveTo>
                <a:pt x="0" y="0"/>
              </a:moveTo>
              <a:lnTo>
                <a:pt x="0" y="243564"/>
              </a:lnTo>
              <a:lnTo>
                <a:pt x="190795" y="243564"/>
              </a:lnTo>
              <a:lnTo>
                <a:pt x="190795" y="324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43CC5-A16C-4B73-B5EC-580CF684BBFC}">
      <dsp:nvSpPr>
        <dsp:cNvPr id="0" name=""/>
        <dsp:cNvSpPr/>
      </dsp:nvSpPr>
      <dsp:spPr>
        <a:xfrm>
          <a:off x="3441820" y="2251149"/>
          <a:ext cx="307722" cy="312445"/>
        </a:xfrm>
        <a:custGeom>
          <a:avLst/>
          <a:gdLst/>
          <a:ahLst/>
          <a:cxnLst/>
          <a:rect l="0" t="0" r="0" b="0"/>
          <a:pathLst>
            <a:path>
              <a:moveTo>
                <a:pt x="0" y="0"/>
              </a:moveTo>
              <a:lnTo>
                <a:pt x="0" y="231404"/>
              </a:lnTo>
              <a:lnTo>
                <a:pt x="307722" y="231404"/>
              </a:lnTo>
              <a:lnTo>
                <a:pt x="307722" y="3124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CD054-E156-4A4C-98C3-6C74DE3A81D9}">
      <dsp:nvSpPr>
        <dsp:cNvPr id="0" name=""/>
        <dsp:cNvSpPr/>
      </dsp:nvSpPr>
      <dsp:spPr>
        <a:xfrm>
          <a:off x="3441820" y="1114130"/>
          <a:ext cx="185739" cy="387783"/>
        </a:xfrm>
        <a:custGeom>
          <a:avLst/>
          <a:gdLst/>
          <a:ahLst/>
          <a:cxnLst/>
          <a:rect l="0" t="0" r="0" b="0"/>
          <a:pathLst>
            <a:path>
              <a:moveTo>
                <a:pt x="185739" y="0"/>
              </a:moveTo>
              <a:lnTo>
                <a:pt x="185739" y="306742"/>
              </a:lnTo>
              <a:lnTo>
                <a:pt x="0" y="306742"/>
              </a:lnTo>
              <a:lnTo>
                <a:pt x="0" y="387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8E390-98E0-49AD-9150-1724EE7B074A}">
      <dsp:nvSpPr>
        <dsp:cNvPr id="0" name=""/>
        <dsp:cNvSpPr/>
      </dsp:nvSpPr>
      <dsp:spPr>
        <a:xfrm>
          <a:off x="4607383" y="810191"/>
          <a:ext cx="1451946" cy="427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343F9-8E48-454E-A9D3-4D92E25BBFEC}">
      <dsp:nvSpPr>
        <dsp:cNvPr id="0" name=""/>
        <dsp:cNvSpPr/>
      </dsp:nvSpPr>
      <dsp:spPr>
        <a:xfrm>
          <a:off x="4704584" y="902532"/>
          <a:ext cx="1451946" cy="427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Contact CSSB/ TRAF</a:t>
          </a:r>
          <a:endParaRPr lang="en-US" sz="1400" b="1" kern="1200" dirty="0"/>
        </a:p>
      </dsp:txBody>
      <dsp:txXfrm>
        <a:off x="4717100" y="915048"/>
        <a:ext cx="1426914" cy="402305"/>
      </dsp:txXfrm>
    </dsp:sp>
    <dsp:sp modelId="{2464D39C-9CAA-408C-8ECF-E9717C705145}">
      <dsp:nvSpPr>
        <dsp:cNvPr id="0" name=""/>
        <dsp:cNvSpPr/>
      </dsp:nvSpPr>
      <dsp:spPr>
        <a:xfrm>
          <a:off x="2998104" y="558626"/>
          <a:ext cx="1258911" cy="555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8D0B3-38A9-40CB-B6CD-77EBDF5D035A}">
      <dsp:nvSpPr>
        <dsp:cNvPr id="0" name=""/>
        <dsp:cNvSpPr/>
      </dsp:nvSpPr>
      <dsp:spPr>
        <a:xfrm>
          <a:off x="3095305" y="650967"/>
          <a:ext cx="1258911" cy="555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Employee</a:t>
          </a:r>
          <a:endParaRPr lang="en-US" sz="1400" b="1" kern="1200" dirty="0"/>
        </a:p>
      </dsp:txBody>
      <dsp:txXfrm>
        <a:off x="3111575" y="667237"/>
        <a:ext cx="1226371" cy="522963"/>
      </dsp:txXfrm>
    </dsp:sp>
    <dsp:sp modelId="{64F27369-4CF4-4334-9492-890F497254BC}">
      <dsp:nvSpPr>
        <dsp:cNvPr id="0" name=""/>
        <dsp:cNvSpPr/>
      </dsp:nvSpPr>
      <dsp:spPr>
        <a:xfrm>
          <a:off x="2219388" y="1501913"/>
          <a:ext cx="2444863" cy="749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7E060-0E24-4795-9897-7345BDDBC0F3}">
      <dsp:nvSpPr>
        <dsp:cNvPr id="0" name=""/>
        <dsp:cNvSpPr/>
      </dsp:nvSpPr>
      <dsp:spPr>
        <a:xfrm>
          <a:off x="2316589" y="1594254"/>
          <a:ext cx="2444863" cy="749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Submit in writing to Manager/ Director/Chair/ Dean</a:t>
          </a:r>
          <a:endParaRPr lang="en-US" sz="1400" b="1" kern="1200" dirty="0"/>
        </a:p>
      </dsp:txBody>
      <dsp:txXfrm>
        <a:off x="2338533" y="1616198"/>
        <a:ext cx="2400975" cy="705347"/>
      </dsp:txXfrm>
    </dsp:sp>
    <dsp:sp modelId="{33E9AA11-F5F4-48AE-B177-8596704DF7D2}">
      <dsp:nvSpPr>
        <dsp:cNvPr id="0" name=""/>
        <dsp:cNvSpPr/>
      </dsp:nvSpPr>
      <dsp:spPr>
        <a:xfrm>
          <a:off x="2833198" y="2563595"/>
          <a:ext cx="1832689" cy="555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7607C-6F09-4E96-920F-B8DB25014E17}">
      <dsp:nvSpPr>
        <dsp:cNvPr id="0" name=""/>
        <dsp:cNvSpPr/>
      </dsp:nvSpPr>
      <dsp:spPr>
        <a:xfrm>
          <a:off x="2930399" y="2655936"/>
          <a:ext cx="1832689" cy="555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Human Resource Consultant (HRC)</a:t>
          </a:r>
          <a:endParaRPr lang="en-US" sz="1400" b="1" kern="1200" dirty="0"/>
        </a:p>
      </dsp:txBody>
      <dsp:txXfrm>
        <a:off x="2946669" y="2672206"/>
        <a:ext cx="1800149" cy="522963"/>
      </dsp:txXfrm>
    </dsp:sp>
    <dsp:sp modelId="{634E99F2-26A3-4824-8B26-1C3748AFE1FA}">
      <dsp:nvSpPr>
        <dsp:cNvPr id="0" name=""/>
        <dsp:cNvSpPr/>
      </dsp:nvSpPr>
      <dsp:spPr>
        <a:xfrm>
          <a:off x="3107779" y="3443704"/>
          <a:ext cx="1665120" cy="555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9910B-D298-428A-9B01-FD994DBB3599}">
      <dsp:nvSpPr>
        <dsp:cNvPr id="0" name=""/>
        <dsp:cNvSpPr/>
      </dsp:nvSpPr>
      <dsp:spPr>
        <a:xfrm>
          <a:off x="3204980" y="3536045"/>
          <a:ext cx="1665120" cy="555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Pay &amp; Benefits Specialist (PBS)</a:t>
          </a:r>
          <a:endParaRPr lang="en-US" sz="1400" b="1" kern="1200" dirty="0"/>
        </a:p>
      </dsp:txBody>
      <dsp:txXfrm>
        <a:off x="3221250" y="3552315"/>
        <a:ext cx="1632580" cy="522963"/>
      </dsp:txXfrm>
    </dsp:sp>
    <dsp:sp modelId="{BB950739-4EEF-4F7E-9663-B243BED3E5C1}">
      <dsp:nvSpPr>
        <dsp:cNvPr id="0" name=""/>
        <dsp:cNvSpPr/>
      </dsp:nvSpPr>
      <dsp:spPr>
        <a:xfrm>
          <a:off x="5121029" y="3443707"/>
          <a:ext cx="1368017" cy="555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0A0D7-20A2-4F25-B5B8-BBFAA0BA4F48}">
      <dsp:nvSpPr>
        <dsp:cNvPr id="0" name=""/>
        <dsp:cNvSpPr/>
      </dsp:nvSpPr>
      <dsp:spPr>
        <a:xfrm>
          <a:off x="5218230" y="3536048"/>
          <a:ext cx="1368017" cy="555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Employee</a:t>
          </a:r>
          <a:endParaRPr lang="en-US" sz="1400" b="1" kern="1200" dirty="0"/>
        </a:p>
      </dsp:txBody>
      <dsp:txXfrm>
        <a:off x="5234500" y="3552318"/>
        <a:ext cx="1335477" cy="522963"/>
      </dsp:txXfrm>
    </dsp:sp>
    <dsp:sp modelId="{C31F8E89-73DD-4624-8035-3835D66B9360}">
      <dsp:nvSpPr>
        <dsp:cNvPr id="0" name=""/>
        <dsp:cNvSpPr/>
      </dsp:nvSpPr>
      <dsp:spPr>
        <a:xfrm>
          <a:off x="6082838" y="4163776"/>
          <a:ext cx="1340023" cy="555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C1E21-8A04-42ED-A198-9C32F1E189E6}">
      <dsp:nvSpPr>
        <dsp:cNvPr id="0" name=""/>
        <dsp:cNvSpPr/>
      </dsp:nvSpPr>
      <dsp:spPr>
        <a:xfrm>
          <a:off x="6180039" y="4256117"/>
          <a:ext cx="1340023" cy="555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Retirement Package</a:t>
          </a:r>
          <a:endParaRPr lang="en-US" sz="1400" b="1" kern="1200" dirty="0"/>
        </a:p>
      </dsp:txBody>
      <dsp:txXfrm>
        <a:off x="6196309" y="4272387"/>
        <a:ext cx="1307483" cy="522963"/>
      </dsp:txXfrm>
    </dsp:sp>
    <dsp:sp modelId="{5E0C2013-C540-4B42-8CA4-F949E19AFA56}">
      <dsp:nvSpPr>
        <dsp:cNvPr id="0" name=""/>
        <dsp:cNvSpPr/>
      </dsp:nvSpPr>
      <dsp:spPr>
        <a:xfrm>
          <a:off x="4826019" y="1366528"/>
          <a:ext cx="1110954" cy="455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58D09-87ED-412D-B2B7-B4F0D46DD001}">
      <dsp:nvSpPr>
        <dsp:cNvPr id="0" name=""/>
        <dsp:cNvSpPr/>
      </dsp:nvSpPr>
      <dsp:spPr>
        <a:xfrm>
          <a:off x="4923220" y="1458869"/>
          <a:ext cx="1110954" cy="4559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EXIT Maestro</a:t>
          </a:r>
          <a:endParaRPr lang="en-US" sz="1400" b="1" kern="1200" dirty="0"/>
        </a:p>
      </dsp:txBody>
      <dsp:txXfrm>
        <a:off x="4936573" y="1472222"/>
        <a:ext cx="1084248" cy="429201"/>
      </dsp:txXfrm>
    </dsp:sp>
    <dsp:sp modelId="{B9DBE9E7-560A-4B79-B096-80ACB2C06C63}">
      <dsp:nvSpPr>
        <dsp:cNvPr id="0" name=""/>
        <dsp:cNvSpPr/>
      </dsp:nvSpPr>
      <dsp:spPr>
        <a:xfrm>
          <a:off x="4893723" y="1985504"/>
          <a:ext cx="1461683" cy="570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74E7B-676E-4062-85DF-6AA5D8830C92}">
      <dsp:nvSpPr>
        <dsp:cNvPr id="0" name=""/>
        <dsp:cNvSpPr/>
      </dsp:nvSpPr>
      <dsp:spPr>
        <a:xfrm>
          <a:off x="4990924" y="2077845"/>
          <a:ext cx="1461683" cy="5701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OVERTIME BALANCES</a:t>
          </a:r>
          <a:endParaRPr lang="en-US" sz="1400" b="1" kern="1200" dirty="0"/>
        </a:p>
      </dsp:txBody>
      <dsp:txXfrm>
        <a:off x="5007623" y="2094544"/>
        <a:ext cx="1428285" cy="5367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0B6D-20AE-D449-8A2B-C89F18F73CE1}"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0312D-41E8-FC48-B002-6CAD260CE750}" type="slidenum">
              <a:rPr lang="en-US" smtClean="0"/>
              <a:t>‹#›</a:t>
            </a:fld>
            <a:endParaRPr lang="en-US"/>
          </a:p>
        </p:txBody>
      </p:sp>
    </p:spTree>
    <p:extLst>
      <p:ext uri="{BB962C8B-B14F-4D97-AF65-F5344CB8AC3E}">
        <p14:creationId xmlns:p14="http://schemas.microsoft.com/office/powerpoint/2010/main" val="372190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0312D-41E8-FC48-B002-6CAD260CE750}" type="slidenum">
              <a:rPr lang="en-US" smtClean="0"/>
              <a:t>2</a:t>
            </a:fld>
            <a:endParaRPr lang="en-US"/>
          </a:p>
        </p:txBody>
      </p:sp>
    </p:spTree>
    <p:extLst>
      <p:ext uri="{BB962C8B-B14F-4D97-AF65-F5344CB8AC3E}">
        <p14:creationId xmlns:p14="http://schemas.microsoft.com/office/powerpoint/2010/main" val="92541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in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82029C-1510-A140-A61B-9E81EC07DA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055565-6AA4-4E4F-98AC-75781E4DD9EF}"/>
              </a:ext>
            </a:extLst>
          </p:cNvPr>
          <p:cNvSpPr>
            <a:spLocks noGrp="1"/>
          </p:cNvSpPr>
          <p:nvPr>
            <p:ph type="ctrTitle" hasCustomPrompt="1"/>
          </p:nvPr>
        </p:nvSpPr>
        <p:spPr>
          <a:xfrm>
            <a:off x="844550" y="1122363"/>
            <a:ext cx="9144000" cy="2387600"/>
          </a:xfrm>
        </p:spPr>
        <p:txBody>
          <a:bodyPr anchor="b"/>
          <a:lstStyle>
            <a:lvl1pPr algn="l">
              <a:defRPr sz="6000">
                <a:solidFill>
                  <a:schemeClr val="bg1"/>
                </a:solidFill>
              </a:defRPr>
            </a:lvl1pPr>
          </a:lstStyle>
          <a:p>
            <a:r>
              <a:rPr lang="en-US" dirty="0"/>
              <a:t>Section Heading</a:t>
            </a:r>
          </a:p>
        </p:txBody>
      </p:sp>
      <p:sp>
        <p:nvSpPr>
          <p:cNvPr id="3" name="Subtitle 2">
            <a:extLst>
              <a:ext uri="{FF2B5EF4-FFF2-40B4-BE49-F238E27FC236}">
                <a16:creationId xmlns:a16="http://schemas.microsoft.com/office/drawing/2014/main" id="{23F8308E-433E-094C-BE9F-1D1005509261}"/>
              </a:ext>
            </a:extLst>
          </p:cNvPr>
          <p:cNvSpPr>
            <a:spLocks noGrp="1"/>
          </p:cNvSpPr>
          <p:nvPr>
            <p:ph type="subTitle" idx="1" hasCustomPrompt="1"/>
          </p:nvPr>
        </p:nvSpPr>
        <p:spPr>
          <a:xfrm>
            <a:off x="84455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spTree>
    <p:extLst>
      <p:ext uri="{BB962C8B-B14F-4D97-AF65-F5344CB8AC3E}">
        <p14:creationId xmlns:p14="http://schemas.microsoft.com/office/powerpoint/2010/main" val="127141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F15B01B1-7A43-774A-BEA4-63B9C3536E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941188EF-D23D-7D4F-9102-093DDF3BEFDA}"/>
              </a:ext>
            </a:extLst>
          </p:cNvPr>
          <p:cNvSpPr>
            <a:spLocks noGrp="1"/>
          </p:cNvSpPr>
          <p:nvPr>
            <p:ph type="pic" idx="1"/>
          </p:nvPr>
        </p:nvSpPr>
        <p:spPr>
          <a:xfrm>
            <a:off x="315118" y="317896"/>
            <a:ext cx="11561763" cy="6222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59428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Title">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406BD9B-540A-9646-9940-F18910FAF23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135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CDC18071-26AB-744B-80AC-E7EEF752DF5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575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Shape, background pattern&#10;&#10;Description automatically generated">
            <a:extLst>
              <a:ext uri="{FF2B5EF4-FFF2-40B4-BE49-F238E27FC236}">
                <a16:creationId xmlns:a16="http://schemas.microsoft.com/office/drawing/2014/main" id="{41332C61-269E-DA49-A3B7-F6108A5E73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0A8551-6FF0-B745-9E0B-673138288159}"/>
              </a:ext>
            </a:extLst>
          </p:cNvPr>
          <p:cNvSpPr>
            <a:spLocks noGrp="1"/>
          </p:cNvSpPr>
          <p:nvPr>
            <p:ph type="title" hasCustomPrompt="1"/>
          </p:nvPr>
        </p:nvSpPr>
        <p:spPr/>
        <p:txBody>
          <a:bodyPr/>
          <a:lstStyle/>
          <a:p>
            <a:r>
              <a:rPr lang="en-US" dirty="0"/>
              <a:t>Heading</a:t>
            </a:r>
          </a:p>
        </p:txBody>
      </p:sp>
      <p:sp>
        <p:nvSpPr>
          <p:cNvPr id="3" name="Content Placeholder 2">
            <a:extLst>
              <a:ext uri="{FF2B5EF4-FFF2-40B4-BE49-F238E27FC236}">
                <a16:creationId xmlns:a16="http://schemas.microsoft.com/office/drawing/2014/main" id="{FF812A1B-D13C-7D4D-8C34-6C631AC31197}"/>
              </a:ext>
            </a:extLst>
          </p:cNvPr>
          <p:cNvSpPr>
            <a:spLocks noGrp="1"/>
          </p:cNvSpPr>
          <p:nvPr>
            <p:ph idx="1" hasCustomPrompt="1"/>
          </p:nvPr>
        </p:nvSpPr>
        <p:spPr/>
        <p:txBody>
          <a:bodyPr/>
          <a:lstStyle>
            <a:lvl1pPr>
              <a:defRPr>
                <a:effectLst/>
              </a:defRPr>
            </a:lvl1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787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ub-Section Headin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3098991-2248-8048-B287-885CDF3A7B5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AB1A94-9A29-AB42-A7C6-C43722428AB3}"/>
              </a:ext>
            </a:extLst>
          </p:cNvPr>
          <p:cNvSpPr>
            <a:spLocks noGrp="1"/>
          </p:cNvSpPr>
          <p:nvPr>
            <p:ph type="title" hasCustomPrompt="1"/>
          </p:nvPr>
        </p:nvSpPr>
        <p:spPr>
          <a:xfrm>
            <a:off x="831850" y="1709738"/>
            <a:ext cx="10515600" cy="2852737"/>
          </a:xfrm>
        </p:spPr>
        <p:txBody>
          <a:bodyPr anchor="b"/>
          <a:lstStyle>
            <a:lvl1pPr>
              <a:defRPr sz="6000" baseline="0">
                <a:solidFill>
                  <a:schemeClr val="bg1"/>
                </a:solidFill>
              </a:defRPr>
            </a:lvl1pPr>
          </a:lstStyle>
          <a:p>
            <a:r>
              <a:rPr lang="en-US" dirty="0"/>
              <a:t>Sub-Section Heading</a:t>
            </a:r>
          </a:p>
        </p:txBody>
      </p:sp>
      <p:sp>
        <p:nvSpPr>
          <p:cNvPr id="3" name="Text Placeholder 2">
            <a:extLst>
              <a:ext uri="{FF2B5EF4-FFF2-40B4-BE49-F238E27FC236}">
                <a16:creationId xmlns:a16="http://schemas.microsoft.com/office/drawing/2014/main" id="{327D2489-EDFC-3040-AE0C-CB7DEBEC53F6}"/>
              </a:ext>
            </a:extLst>
          </p:cNvPr>
          <p:cNvSpPr>
            <a:spLocks noGrp="1"/>
          </p:cNvSpPr>
          <p:nvPr>
            <p:ph type="body" idx="1" hasCustomPrompt="1"/>
          </p:nvPr>
        </p:nvSpPr>
        <p:spPr>
          <a:xfrm>
            <a:off x="831850" y="4589464"/>
            <a:ext cx="10515600" cy="807290"/>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45150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706A5045-8F01-704D-A3D1-F159FCF3A6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891DE8-CA1A-3F45-AF5B-281C67E47E03}"/>
              </a:ext>
            </a:extLst>
          </p:cNvPr>
          <p:cNvSpPr>
            <a:spLocks noGrp="1"/>
          </p:cNvSpPr>
          <p:nvPr>
            <p:ph type="title" hasCustomPrompt="1"/>
          </p:nvPr>
        </p:nvSpPr>
        <p:spPr/>
        <p:txBody>
          <a:bodyPr/>
          <a:lstStyle/>
          <a:p>
            <a:r>
              <a:rPr lang="en-US" dirty="0"/>
              <a:t>Heading</a:t>
            </a:r>
          </a:p>
        </p:txBody>
      </p:sp>
      <p:sp>
        <p:nvSpPr>
          <p:cNvPr id="3" name="Content Placeholder 2">
            <a:extLst>
              <a:ext uri="{FF2B5EF4-FFF2-40B4-BE49-F238E27FC236}">
                <a16:creationId xmlns:a16="http://schemas.microsoft.com/office/drawing/2014/main" id="{0CAFE291-0182-A149-A7DA-06C0F9D08BE7}"/>
              </a:ext>
            </a:extLst>
          </p:cNvPr>
          <p:cNvSpPr>
            <a:spLocks noGrp="1"/>
          </p:cNvSpPr>
          <p:nvPr>
            <p:ph sz="half" idx="1" hasCustomPrompt="1"/>
          </p:nvPr>
        </p:nvSpPr>
        <p:spPr>
          <a:xfrm>
            <a:off x="838200" y="1825625"/>
            <a:ext cx="5181600" cy="3678704"/>
          </a:xfrm>
        </p:spPr>
        <p:txBody>
          <a:body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6B9157A-222E-EA46-87D8-07AC9371FCFB}"/>
              </a:ext>
            </a:extLst>
          </p:cNvPr>
          <p:cNvSpPr>
            <a:spLocks noGrp="1"/>
          </p:cNvSpPr>
          <p:nvPr>
            <p:ph sz="half" idx="2" hasCustomPrompt="1"/>
          </p:nvPr>
        </p:nvSpPr>
        <p:spPr>
          <a:xfrm>
            <a:off x="6172200" y="1825625"/>
            <a:ext cx="5181600" cy="3678704"/>
          </a:xfrm>
        </p:spPr>
        <p:txBody>
          <a:body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5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A13C63B4-FC82-BC48-8F2C-4D5C349659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ED1898-63A6-BD49-BF12-977F7D89C9A9}"/>
              </a:ext>
            </a:extLst>
          </p:cNvPr>
          <p:cNvSpPr>
            <a:spLocks noGrp="1"/>
          </p:cNvSpPr>
          <p:nvPr>
            <p:ph type="title" hasCustomPrompt="1"/>
          </p:nvPr>
        </p:nvSpPr>
        <p:spPr>
          <a:xfrm>
            <a:off x="839788" y="365125"/>
            <a:ext cx="10515600" cy="1325563"/>
          </a:xfrm>
        </p:spPr>
        <p:txBody>
          <a:bodyPr/>
          <a:lstStyle/>
          <a:p>
            <a:r>
              <a:rPr lang="en-US" dirty="0"/>
              <a:t>Heading</a:t>
            </a:r>
          </a:p>
        </p:txBody>
      </p:sp>
      <p:sp>
        <p:nvSpPr>
          <p:cNvPr id="3" name="Text Placeholder 2">
            <a:extLst>
              <a:ext uri="{FF2B5EF4-FFF2-40B4-BE49-F238E27FC236}">
                <a16:creationId xmlns:a16="http://schemas.microsoft.com/office/drawing/2014/main" id="{2C3490A0-C4C5-3F4B-A0EB-00434F9CCAB1}"/>
              </a:ext>
            </a:extLst>
          </p:cNvPr>
          <p:cNvSpPr>
            <a:spLocks noGrp="1"/>
          </p:cNvSpPr>
          <p:nvPr>
            <p:ph type="body" idx="1" hasCustomPrompt="1"/>
          </p:nvPr>
        </p:nvSpPr>
        <p:spPr>
          <a:xfrm>
            <a:off x="839788" y="1681163"/>
            <a:ext cx="5157787" cy="823912"/>
          </a:xfrm>
        </p:spPr>
        <p:txBody>
          <a:bodyPr anchor="b"/>
          <a:lstStyle>
            <a:lvl1pPr marL="0" indent="0">
              <a:buNone/>
              <a:defRPr sz="2400" b="0">
                <a:solidFill>
                  <a:srgbClr val="04707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1</a:t>
            </a:r>
          </a:p>
        </p:txBody>
      </p:sp>
      <p:sp>
        <p:nvSpPr>
          <p:cNvPr id="4" name="Content Placeholder 3">
            <a:extLst>
              <a:ext uri="{FF2B5EF4-FFF2-40B4-BE49-F238E27FC236}">
                <a16:creationId xmlns:a16="http://schemas.microsoft.com/office/drawing/2014/main" id="{925CE255-415F-8C4F-870C-00801BC56803}"/>
              </a:ext>
            </a:extLst>
          </p:cNvPr>
          <p:cNvSpPr>
            <a:spLocks noGrp="1"/>
          </p:cNvSpPr>
          <p:nvPr>
            <p:ph sz="half" idx="2" hasCustomPrompt="1"/>
          </p:nvPr>
        </p:nvSpPr>
        <p:spPr>
          <a:xfrm>
            <a:off x="839788" y="2505075"/>
            <a:ext cx="5157787" cy="2963396"/>
          </a:xfrm>
        </p:spPr>
        <p:txBody>
          <a:bodyPr/>
          <a:lstStyle>
            <a:lvl1pPr>
              <a:defRPr>
                <a:solidFill>
                  <a:schemeClr val="tx1"/>
                </a:solidFill>
              </a:defRPr>
            </a:lvl1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7BB6E4-DB72-BA46-8F8E-7177AA5FE2E1}"/>
              </a:ext>
            </a:extLst>
          </p:cNvPr>
          <p:cNvSpPr>
            <a:spLocks noGrp="1"/>
          </p:cNvSpPr>
          <p:nvPr>
            <p:ph type="body" sz="quarter" idx="3" hasCustomPrompt="1"/>
          </p:nvPr>
        </p:nvSpPr>
        <p:spPr>
          <a:xfrm>
            <a:off x="6172200" y="1681163"/>
            <a:ext cx="5183188" cy="823912"/>
          </a:xfrm>
        </p:spPr>
        <p:txBody>
          <a:bodyPr anchor="b"/>
          <a:lstStyle>
            <a:lvl1pPr marL="0" indent="0">
              <a:buNone/>
              <a:defRPr sz="2400" b="0">
                <a:solidFill>
                  <a:srgbClr val="04707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2</a:t>
            </a:r>
          </a:p>
        </p:txBody>
      </p:sp>
      <p:sp>
        <p:nvSpPr>
          <p:cNvPr id="6" name="Content Placeholder 5">
            <a:extLst>
              <a:ext uri="{FF2B5EF4-FFF2-40B4-BE49-F238E27FC236}">
                <a16:creationId xmlns:a16="http://schemas.microsoft.com/office/drawing/2014/main" id="{848932AD-E1C5-DE4C-ACEE-F5FAC6E42622}"/>
              </a:ext>
            </a:extLst>
          </p:cNvPr>
          <p:cNvSpPr>
            <a:spLocks noGrp="1"/>
          </p:cNvSpPr>
          <p:nvPr>
            <p:ph sz="quarter" idx="4" hasCustomPrompt="1"/>
          </p:nvPr>
        </p:nvSpPr>
        <p:spPr>
          <a:xfrm>
            <a:off x="6172200" y="2505075"/>
            <a:ext cx="5183188" cy="2963396"/>
          </a:xfrm>
        </p:spPr>
        <p:txBody>
          <a:bodyPr/>
          <a:lstStyle>
            <a:lvl1pPr>
              <a:defRPr>
                <a:solidFill>
                  <a:schemeClr val="tx1"/>
                </a:solidFill>
              </a:defRPr>
            </a:lvl1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5BA3562A-E214-714A-B9ED-6D46CF879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15255D-FA8F-8845-80B8-6D57BCCE747C}"/>
              </a:ext>
            </a:extLst>
          </p:cNvPr>
          <p:cNvSpPr>
            <a:spLocks noGrp="1"/>
          </p:cNvSpPr>
          <p:nvPr>
            <p:ph type="title" hasCustomPrompt="1"/>
          </p:nvPr>
        </p:nvSpPr>
        <p:spPr/>
        <p:txBody>
          <a:bodyPr/>
          <a:lstStyle/>
          <a:p>
            <a:r>
              <a:rPr lang="en-US" dirty="0"/>
              <a:t>Heading</a:t>
            </a:r>
          </a:p>
        </p:txBody>
      </p:sp>
    </p:spTree>
    <p:extLst>
      <p:ext uri="{BB962C8B-B14F-4D97-AF65-F5344CB8AC3E}">
        <p14:creationId xmlns:p14="http://schemas.microsoft.com/office/powerpoint/2010/main" val="238470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Shape, background pattern&#10;&#10;Description automatically generated with medium confidence">
            <a:extLst>
              <a:ext uri="{FF2B5EF4-FFF2-40B4-BE49-F238E27FC236}">
                <a16:creationId xmlns:a16="http://schemas.microsoft.com/office/drawing/2014/main" id="{6D88FA32-C1EF-0749-A0EA-EDF5BF094A4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335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CCFC74F4-2196-5549-9129-48AEB11B72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31DFAD-6FC6-574E-8A02-EB8648E7DBD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Heading</a:t>
            </a:r>
          </a:p>
        </p:txBody>
      </p:sp>
      <p:sp>
        <p:nvSpPr>
          <p:cNvPr id="3" name="Content Placeholder 2">
            <a:extLst>
              <a:ext uri="{FF2B5EF4-FFF2-40B4-BE49-F238E27FC236}">
                <a16:creationId xmlns:a16="http://schemas.microsoft.com/office/drawing/2014/main" id="{22EDB52F-2E73-5F4B-83BD-198CD15CD88F}"/>
              </a:ext>
            </a:extLst>
          </p:cNvPr>
          <p:cNvSpPr>
            <a:spLocks noGrp="1"/>
          </p:cNvSpPr>
          <p:nvPr>
            <p:ph idx="1" hasCustomPrompt="1"/>
          </p:nvPr>
        </p:nvSpPr>
        <p:spPr>
          <a:xfrm>
            <a:off x="5183188" y="2008094"/>
            <a:ext cx="6172200" cy="3514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A48C87-51C3-654C-A47E-33C43A45FB79}"/>
              </a:ext>
            </a:extLst>
          </p:cNvPr>
          <p:cNvSpPr>
            <a:spLocks noGrp="1"/>
          </p:cNvSpPr>
          <p:nvPr>
            <p:ph type="body" sz="half" idx="2" hasCustomPrompt="1"/>
          </p:nvPr>
        </p:nvSpPr>
        <p:spPr>
          <a:xfrm>
            <a:off x="839788" y="2057400"/>
            <a:ext cx="3932237" cy="3464859"/>
          </a:xfrm>
        </p:spPr>
        <p:txBody>
          <a:bodyPr/>
          <a:lstStyle>
            <a:lvl1pPr marL="0" indent="0">
              <a:buNone/>
              <a:defRPr sz="1600" b="0">
                <a:solidFill>
                  <a:srgbClr val="0470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SUBHEADING</a:t>
            </a:r>
          </a:p>
        </p:txBody>
      </p:sp>
    </p:spTree>
    <p:extLst>
      <p:ext uri="{BB962C8B-B14F-4D97-AF65-F5344CB8AC3E}">
        <p14:creationId xmlns:p14="http://schemas.microsoft.com/office/powerpoint/2010/main" val="107160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Background pattern&#10;&#10;Description automatically generated with medium confidence">
            <a:extLst>
              <a:ext uri="{FF2B5EF4-FFF2-40B4-BE49-F238E27FC236}">
                <a16:creationId xmlns:a16="http://schemas.microsoft.com/office/drawing/2014/main" id="{E186EC19-336E-104B-84B4-B2F631B461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DA6C59-8B5A-0147-9190-592D769A60CE}"/>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Heading</a:t>
            </a:r>
          </a:p>
        </p:txBody>
      </p:sp>
      <p:sp>
        <p:nvSpPr>
          <p:cNvPr id="3" name="Picture Placeholder 2">
            <a:extLst>
              <a:ext uri="{FF2B5EF4-FFF2-40B4-BE49-F238E27FC236}">
                <a16:creationId xmlns:a16="http://schemas.microsoft.com/office/drawing/2014/main" id="{941188EF-D23D-7D4F-9102-093DDF3BEFDA}"/>
              </a:ext>
            </a:extLst>
          </p:cNvPr>
          <p:cNvSpPr>
            <a:spLocks noGrp="1"/>
          </p:cNvSpPr>
          <p:nvPr>
            <p:ph type="pic" idx="1"/>
          </p:nvPr>
        </p:nvSpPr>
        <p:spPr>
          <a:xfrm>
            <a:off x="5467690" y="629331"/>
            <a:ext cx="6028644" cy="6028644"/>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651A3E-B600-AA46-B97E-4E9F27F9D5B6}"/>
              </a:ext>
            </a:extLst>
          </p:cNvPr>
          <p:cNvSpPr>
            <a:spLocks noGrp="1"/>
          </p:cNvSpPr>
          <p:nvPr>
            <p:ph type="body" sz="half" idx="2" hasCustomPrompt="1"/>
          </p:nvPr>
        </p:nvSpPr>
        <p:spPr>
          <a:xfrm>
            <a:off x="839788" y="2057400"/>
            <a:ext cx="3932237" cy="3411071"/>
          </a:xfrm>
        </p:spPr>
        <p:txBody>
          <a:bodyPr/>
          <a:lstStyle>
            <a:lvl1pPr marL="0" indent="0">
              <a:buNone/>
              <a:defRPr sz="1600" b="0">
                <a:solidFill>
                  <a:srgbClr val="04707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SUBHEADING</a:t>
            </a:r>
          </a:p>
        </p:txBody>
      </p:sp>
    </p:spTree>
    <p:extLst>
      <p:ext uri="{BB962C8B-B14F-4D97-AF65-F5344CB8AC3E}">
        <p14:creationId xmlns:p14="http://schemas.microsoft.com/office/powerpoint/2010/main" val="343936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7359C-C8F7-C140-ABEE-00679AD48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Heading</a:t>
            </a:r>
          </a:p>
        </p:txBody>
      </p:sp>
      <p:sp>
        <p:nvSpPr>
          <p:cNvPr id="3" name="Text Placeholder 2">
            <a:extLst>
              <a:ext uri="{FF2B5EF4-FFF2-40B4-BE49-F238E27FC236}">
                <a16:creationId xmlns:a16="http://schemas.microsoft.com/office/drawing/2014/main" id="{A86B4748-B0F3-C248-A41A-D63A46A576C6}"/>
              </a:ext>
            </a:extLst>
          </p:cNvPr>
          <p:cNvSpPr>
            <a:spLocks noGrp="1"/>
          </p:cNvSpPr>
          <p:nvPr>
            <p:ph type="body" idx="1"/>
          </p:nvPr>
        </p:nvSpPr>
        <p:spPr>
          <a:xfrm>
            <a:off x="838200" y="1825625"/>
            <a:ext cx="10515600" cy="37145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53878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1" kern="1200">
          <a:solidFill>
            <a:srgbClr val="7C878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rrc.ca/hr/information/pension/"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homeweb.ca/"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paybenefits@rrc.ca"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rrc.ca/hr/information/pensio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canada.ca/en/revenue-agency/services/tax/businesses/topics/payroll/completing-filing-information-returns/t4-information-employers/special-situations/transfer-a-retiring-allowance.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63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4124206"/>
          </a:xfrm>
          <a:prstGeom prst="rect">
            <a:avLst/>
          </a:prstGeom>
          <a:noFill/>
        </p:spPr>
        <p:txBody>
          <a:bodyPr wrap="square" rtlCol="0">
            <a:spAutoFit/>
          </a:bodyPr>
          <a:lstStyle/>
          <a:p>
            <a:pPr>
              <a:spcBef>
                <a:spcPts val="600"/>
              </a:spcBef>
              <a:spcAft>
                <a:spcPts val="600"/>
              </a:spcAft>
              <a:defRPr/>
            </a:pPr>
            <a:r>
              <a:rPr lang="en-US" altLang="en-US" sz="2000" dirty="0" smtClean="0"/>
              <a:t>Transfer </a:t>
            </a:r>
            <a:r>
              <a:rPr lang="en-US" altLang="en-US" sz="2000" dirty="0"/>
              <a:t>funds to RRSP or cash out? </a:t>
            </a:r>
          </a:p>
          <a:p>
            <a:pPr>
              <a:spcBef>
                <a:spcPts val="600"/>
              </a:spcBef>
              <a:spcAft>
                <a:spcPts val="600"/>
              </a:spcAft>
              <a:defRPr/>
            </a:pPr>
            <a:endParaRPr lang="en-US" altLang="en-US" sz="700" dirty="0"/>
          </a:p>
          <a:p>
            <a:pPr>
              <a:spcBef>
                <a:spcPts val="600"/>
              </a:spcBef>
              <a:spcAft>
                <a:spcPts val="600"/>
              </a:spcAft>
              <a:defRPr/>
            </a:pPr>
            <a:r>
              <a:rPr lang="en-US" altLang="en-US" sz="2000" dirty="0"/>
              <a:t>If you are transferring to an RRSP (net pay after applicable deductions), you will require a Notice of Assessment (NOA) from most recent Income Tax filed (can be obtained from Canada Revenue Agency (CRA))</a:t>
            </a:r>
            <a:endParaRPr lang="en-US" altLang="en-US" sz="700" dirty="0"/>
          </a:p>
          <a:p>
            <a:pPr>
              <a:spcBef>
                <a:spcPts val="600"/>
              </a:spcBef>
              <a:spcAft>
                <a:spcPts val="600"/>
              </a:spcAft>
              <a:defRPr/>
            </a:pPr>
            <a:r>
              <a:rPr lang="en-US" altLang="en-US" sz="2000" dirty="0"/>
              <a:t>Amount being transferred will be the balance </a:t>
            </a:r>
            <a:r>
              <a:rPr lang="en-US" altLang="en-US" sz="2000" u="sng" dirty="0"/>
              <a:t>after</a:t>
            </a:r>
            <a:r>
              <a:rPr lang="en-US" altLang="en-US" sz="2000" dirty="0"/>
              <a:t> pension contributions and applicable statutory deductions (CPP &amp; EI), your NET pay.</a:t>
            </a:r>
          </a:p>
          <a:p>
            <a:pPr>
              <a:spcBef>
                <a:spcPts val="600"/>
              </a:spcBef>
              <a:spcAft>
                <a:spcPts val="600"/>
              </a:spcAft>
              <a:defRPr/>
            </a:pPr>
            <a:endParaRPr lang="en-US" altLang="en-US" sz="800" dirty="0"/>
          </a:p>
          <a:p>
            <a:pPr algn="ctr">
              <a:spcBef>
                <a:spcPts val="600"/>
              </a:spcBef>
              <a:spcAft>
                <a:spcPts val="600"/>
              </a:spcAft>
              <a:defRPr/>
            </a:pPr>
            <a:endParaRPr lang="en-US" altLang="en-US" sz="800" b="1" i="1" dirty="0">
              <a:solidFill>
                <a:srgbClr val="FF0000"/>
              </a:solidFill>
              <a:latin typeface="Arial" panose="020B0604020202020204" pitchFamily="34" charset="0"/>
            </a:endParaRPr>
          </a:p>
          <a:p>
            <a:pPr algn="ctr">
              <a:spcBef>
                <a:spcPts val="600"/>
              </a:spcBef>
              <a:spcAft>
                <a:spcPts val="600"/>
              </a:spcAft>
              <a:defRPr/>
            </a:pPr>
            <a:r>
              <a:rPr lang="en-US" altLang="en-US" b="1" i="1" dirty="0">
                <a:solidFill>
                  <a:srgbClr val="FF0000"/>
                </a:solidFill>
                <a:latin typeface="Arial" panose="020B0604020202020204" pitchFamily="34" charset="0"/>
              </a:rPr>
              <a:t>**It is the responsibility of the employee to advise the other departments they currently work under, of their official retirement date**</a:t>
            </a:r>
            <a:endParaRPr lang="en-US" altLang="en-US" i="1" dirty="0">
              <a:solidFill>
                <a:srgbClr val="FF0000"/>
              </a:solidFill>
              <a:latin typeface="Arial" panose="020B0604020202020204" pitchFamily="34" charset="0"/>
            </a:endParaRPr>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Vacation Carry Over for Retirement</a:t>
            </a:r>
            <a:endParaRPr lang="en-US" dirty="0"/>
          </a:p>
        </p:txBody>
      </p:sp>
    </p:spTree>
    <p:extLst>
      <p:ext uri="{BB962C8B-B14F-4D97-AF65-F5344CB8AC3E}">
        <p14:creationId xmlns:p14="http://schemas.microsoft.com/office/powerpoint/2010/main" val="377425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3985706"/>
          </a:xfrm>
          <a:prstGeom prst="rect">
            <a:avLst/>
          </a:prstGeom>
          <a:noFill/>
        </p:spPr>
        <p:txBody>
          <a:bodyPr wrap="square" rtlCol="0">
            <a:spAutoFit/>
          </a:bodyPr>
          <a:lstStyle/>
          <a:p>
            <a:pPr lvl="1">
              <a:spcBef>
                <a:spcPts val="600"/>
              </a:spcBef>
              <a:spcAft>
                <a:spcPts val="600"/>
              </a:spcAft>
              <a:defRPr/>
            </a:pPr>
            <a:r>
              <a:rPr lang="en-US" altLang="en-US" sz="2000" dirty="0"/>
              <a:t>Should you wish to put vacation aside for retirement, this is now done as a Maestro process. Please go to your main HUB page </a:t>
            </a:r>
          </a:p>
          <a:p>
            <a:pPr lvl="1" algn="ctr">
              <a:spcBef>
                <a:spcPts val="600"/>
              </a:spcBef>
              <a:spcAft>
                <a:spcPts val="600"/>
              </a:spcAft>
              <a:defRPr/>
            </a:pPr>
            <a:r>
              <a:rPr lang="en-US" altLang="en-US" sz="2000" b="1" dirty="0"/>
              <a:t>*note this is not considered your official retirement notification*</a:t>
            </a:r>
          </a:p>
          <a:p>
            <a:pPr lvl="3">
              <a:spcBef>
                <a:spcPts val="600"/>
              </a:spcBef>
              <a:spcAft>
                <a:spcPts val="600"/>
              </a:spcAft>
              <a:buFont typeface="Arial" panose="020B0604020202020204" pitchFamily="34" charset="0"/>
              <a:buChar char="•"/>
              <a:defRPr/>
            </a:pPr>
            <a:r>
              <a:rPr lang="en-US" altLang="en-US" sz="2000" dirty="0"/>
              <a:t>Look under My Applications</a:t>
            </a:r>
          </a:p>
          <a:p>
            <a:pPr lvl="4">
              <a:spcBef>
                <a:spcPts val="600"/>
              </a:spcBef>
              <a:spcAft>
                <a:spcPts val="600"/>
              </a:spcAft>
              <a:buFont typeface="Arial" panose="020B0604020202020204" pitchFamily="34" charset="0"/>
              <a:buChar char="•"/>
              <a:defRPr/>
            </a:pPr>
            <a:r>
              <a:rPr lang="en-US" altLang="en-US" sz="2000" dirty="0"/>
              <a:t>Click on the Maestro</a:t>
            </a:r>
          </a:p>
          <a:p>
            <a:pPr lvl="5">
              <a:spcBef>
                <a:spcPts val="600"/>
              </a:spcBef>
              <a:spcAft>
                <a:spcPts val="600"/>
              </a:spcAft>
              <a:buFont typeface="Arial" panose="020B0604020202020204" pitchFamily="34" charset="0"/>
              <a:buChar char="•"/>
              <a:defRPr/>
            </a:pPr>
            <a:r>
              <a:rPr lang="en-US" altLang="en-US" sz="2000" dirty="0"/>
              <a:t>Under My Processes please locate the Human Resource Services </a:t>
            </a:r>
            <a:r>
              <a:rPr lang="en-US" altLang="en-US" sz="2000" dirty="0" err="1"/>
              <a:t>eForms</a:t>
            </a:r>
            <a:r>
              <a:rPr lang="en-US" altLang="en-US" sz="2000" dirty="0"/>
              <a:t> (MP014)</a:t>
            </a:r>
          </a:p>
          <a:p>
            <a:pPr lvl="6">
              <a:spcBef>
                <a:spcPts val="600"/>
              </a:spcBef>
              <a:spcAft>
                <a:spcPts val="600"/>
              </a:spcAft>
              <a:buFont typeface="Arial" panose="020B0604020202020204" pitchFamily="34" charset="0"/>
              <a:buChar char="•"/>
              <a:defRPr/>
            </a:pPr>
            <a:r>
              <a:rPr lang="en-US" altLang="en-US" sz="2000" dirty="0"/>
              <a:t> Type of request will be ‘Vacation Carry Over for Retirement Purposes’ and complete accordingly. </a:t>
            </a:r>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Vacation Carry Over for Retirement</a:t>
            </a:r>
            <a:endParaRPr lang="en-US" dirty="0"/>
          </a:p>
        </p:txBody>
      </p:sp>
    </p:spTree>
    <p:extLst>
      <p:ext uri="{BB962C8B-B14F-4D97-AF65-F5344CB8AC3E}">
        <p14:creationId xmlns:p14="http://schemas.microsoft.com/office/powerpoint/2010/main" val="2449253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954224"/>
          </a:xfrm>
        </p:spPr>
        <p:txBody>
          <a:bodyPr>
            <a:normAutofit/>
          </a:bodyPr>
          <a:lstStyle/>
          <a:p>
            <a:r>
              <a:rPr lang="en-US" sz="2800" dirty="0" smtClean="0"/>
              <a:t>Sample of Retirement Estimate</a:t>
            </a:r>
            <a:endParaRPr lang="en-US" sz="28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963649"/>
            <a:ext cx="7328263" cy="555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04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5062924"/>
          </a:xfrm>
          <a:prstGeom prst="rect">
            <a:avLst/>
          </a:prstGeom>
          <a:noFill/>
        </p:spPr>
        <p:txBody>
          <a:bodyPr wrap="square" rtlCol="0">
            <a:spAutoFit/>
          </a:bodyPr>
          <a:lstStyle/>
          <a:p>
            <a:pPr>
              <a:spcBef>
                <a:spcPts val="600"/>
              </a:spcBef>
              <a:spcAft>
                <a:spcPts val="600"/>
              </a:spcAft>
              <a:defRPr/>
            </a:pPr>
            <a:r>
              <a:rPr lang="en-US" altLang="en-US" sz="2000" dirty="0"/>
              <a:t>On the RRC Microsite please go to </a:t>
            </a:r>
            <a:r>
              <a:rPr lang="en-US" altLang="en-US" sz="2000" dirty="0">
                <a:hlinkClick r:id="rId2"/>
              </a:rPr>
              <a:t>https://rrc.ca/hr/information/pension/</a:t>
            </a:r>
            <a:r>
              <a:rPr lang="en-US" altLang="en-US" sz="2000" dirty="0"/>
              <a:t>  for Retiree Benefits details</a:t>
            </a:r>
          </a:p>
          <a:p>
            <a:pPr>
              <a:spcBef>
                <a:spcPts val="600"/>
              </a:spcBef>
              <a:spcAft>
                <a:spcPts val="600"/>
              </a:spcAft>
              <a:defRPr/>
            </a:pPr>
            <a:r>
              <a:rPr lang="en-US" altLang="en-US" sz="2000" dirty="0"/>
              <a:t>4 Canada Life options to choose from:</a:t>
            </a:r>
          </a:p>
          <a:p>
            <a:pPr lvl="1">
              <a:spcBef>
                <a:spcPts val="600"/>
              </a:spcBef>
              <a:spcAft>
                <a:spcPts val="600"/>
              </a:spcAft>
              <a:defRPr/>
            </a:pPr>
            <a:r>
              <a:rPr lang="en-US" altLang="en-US" sz="2000" dirty="0"/>
              <a:t>1. Ambulance/Hospital coverage</a:t>
            </a:r>
          </a:p>
          <a:p>
            <a:pPr lvl="1">
              <a:spcBef>
                <a:spcPts val="600"/>
              </a:spcBef>
              <a:spcAft>
                <a:spcPts val="600"/>
              </a:spcAft>
              <a:defRPr/>
            </a:pPr>
            <a:r>
              <a:rPr lang="en-US" altLang="en-US" sz="2000" dirty="0"/>
              <a:t>2. Ambulance/Hospital &amp; Extended Health coverage</a:t>
            </a:r>
          </a:p>
          <a:p>
            <a:pPr lvl="1">
              <a:spcBef>
                <a:spcPts val="600"/>
              </a:spcBef>
              <a:spcAft>
                <a:spcPts val="600"/>
              </a:spcAft>
              <a:defRPr/>
            </a:pPr>
            <a:r>
              <a:rPr lang="en-US" altLang="en-US" sz="2000" dirty="0"/>
              <a:t>3. Ambulance/Hospital &amp; Extended Health &amp; Basic Dental coverage</a:t>
            </a:r>
          </a:p>
          <a:p>
            <a:pPr lvl="1">
              <a:spcBef>
                <a:spcPts val="600"/>
              </a:spcBef>
              <a:spcAft>
                <a:spcPts val="600"/>
              </a:spcAft>
              <a:defRPr/>
            </a:pPr>
            <a:r>
              <a:rPr lang="en-US" altLang="en-US" sz="2000" dirty="0"/>
              <a:t>4. Enhanced Coverage</a:t>
            </a:r>
          </a:p>
          <a:p>
            <a:pPr>
              <a:spcBef>
                <a:spcPts val="600"/>
              </a:spcBef>
              <a:spcAft>
                <a:spcPts val="600"/>
              </a:spcAft>
              <a:defRPr/>
            </a:pPr>
            <a:r>
              <a:rPr lang="en-US" altLang="en-US" sz="2000" dirty="0"/>
              <a:t>Your personal circumstances (number of dependents) will determine the cost.</a:t>
            </a:r>
          </a:p>
          <a:p>
            <a:pPr>
              <a:spcBef>
                <a:spcPts val="600"/>
              </a:spcBef>
              <a:spcAft>
                <a:spcPts val="600"/>
              </a:spcAft>
              <a:defRPr/>
            </a:pPr>
            <a:r>
              <a:rPr lang="en-US" altLang="en-US" sz="2000" dirty="0"/>
              <a:t>Pay &amp; Benefits will provide you with a copy of the Canada Life Retiree Application form within your retirement package. </a:t>
            </a:r>
          </a:p>
          <a:p>
            <a:pPr lvl="1">
              <a:spcBef>
                <a:spcPts val="600"/>
              </a:spcBef>
              <a:spcAft>
                <a:spcPts val="600"/>
              </a:spcAft>
              <a:defRPr/>
            </a:pPr>
            <a:r>
              <a:rPr lang="en-US" altLang="en-US" sz="2000" dirty="0" smtClean="0"/>
              <a:t> </a:t>
            </a:r>
            <a:endParaRPr lang="en-US" altLang="en-US" sz="2000" dirty="0"/>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Retiree Benefits</a:t>
            </a:r>
            <a:endParaRPr lang="en-US" dirty="0"/>
          </a:p>
        </p:txBody>
      </p:sp>
    </p:spTree>
    <p:extLst>
      <p:ext uri="{BB962C8B-B14F-4D97-AF65-F5344CB8AC3E}">
        <p14:creationId xmlns:p14="http://schemas.microsoft.com/office/powerpoint/2010/main" val="206940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175658"/>
            <a:ext cx="8921931" cy="4909036"/>
          </a:xfrm>
          <a:prstGeom prst="rect">
            <a:avLst/>
          </a:prstGeom>
          <a:noFill/>
        </p:spPr>
        <p:txBody>
          <a:bodyPr wrap="square" rtlCol="0">
            <a:spAutoFit/>
          </a:bodyPr>
          <a:lstStyle/>
          <a:p>
            <a:pPr>
              <a:spcBef>
                <a:spcPts val="600"/>
              </a:spcBef>
              <a:spcAft>
                <a:spcPts val="600"/>
              </a:spcAft>
              <a:defRPr/>
            </a:pPr>
            <a:r>
              <a:rPr lang="en-US" altLang="en-US" sz="2000" dirty="0"/>
              <a:t>Submit application to HUB STRATA</a:t>
            </a:r>
          </a:p>
          <a:p>
            <a:pPr lvl="1">
              <a:spcBef>
                <a:spcPts val="600"/>
              </a:spcBef>
              <a:spcAft>
                <a:spcPts val="600"/>
              </a:spcAft>
              <a:defRPr/>
            </a:pPr>
            <a:r>
              <a:rPr lang="en-US" altLang="en-US" sz="2000" dirty="0"/>
              <a:t>Standard Application – whether or not enrolling</a:t>
            </a:r>
          </a:p>
          <a:p>
            <a:pPr lvl="1">
              <a:spcBef>
                <a:spcPts val="600"/>
              </a:spcBef>
              <a:spcAft>
                <a:spcPts val="600"/>
              </a:spcAft>
              <a:defRPr/>
            </a:pPr>
            <a:r>
              <a:rPr lang="en-US" altLang="en-US" sz="2000" dirty="0"/>
              <a:t>Payments are done through Pre-authorized Debit</a:t>
            </a:r>
          </a:p>
          <a:p>
            <a:pPr>
              <a:spcBef>
                <a:spcPts val="600"/>
              </a:spcBef>
              <a:spcAft>
                <a:spcPts val="600"/>
              </a:spcAft>
              <a:defRPr/>
            </a:pPr>
            <a:r>
              <a:rPr lang="en-US" altLang="en-US" sz="2000" dirty="0"/>
              <a:t>Retiree Health Plan Account (NEW Policy# 160978); please destroy all other benefits cards</a:t>
            </a:r>
          </a:p>
          <a:p>
            <a:pPr>
              <a:spcBef>
                <a:spcPts val="600"/>
              </a:spcBef>
              <a:spcAft>
                <a:spcPts val="600"/>
              </a:spcAft>
              <a:defRPr/>
            </a:pPr>
            <a:r>
              <a:rPr lang="en-US" altLang="en-US" sz="2000" dirty="0"/>
              <a:t>Current RRC Health Benefits will cease on last day of work if declining Retiree Benefits or, if you opt into Retiree Benefits, the last day of the retiring month</a:t>
            </a:r>
          </a:p>
          <a:p>
            <a:pPr>
              <a:spcBef>
                <a:spcPts val="600"/>
              </a:spcBef>
              <a:spcAft>
                <a:spcPts val="600"/>
              </a:spcAft>
              <a:defRPr/>
            </a:pPr>
            <a:r>
              <a:rPr lang="en-US" altLang="en-US" sz="2000" dirty="0"/>
              <a:t>Contact HUB International: toll free at 1-844-984-9456 or </a:t>
            </a:r>
          </a:p>
          <a:p>
            <a:pPr lvl="1">
              <a:spcBef>
                <a:spcPts val="600"/>
              </a:spcBef>
              <a:spcAft>
                <a:spcPts val="600"/>
              </a:spcAft>
              <a:defRPr/>
            </a:pPr>
            <a:r>
              <a:rPr lang="en-US" altLang="en-US" sz="2000" dirty="0"/>
              <a:t>			email: RRCretiree@hubinternational.com</a:t>
            </a:r>
          </a:p>
          <a:p>
            <a:pPr lvl="1">
              <a:spcBef>
                <a:spcPts val="600"/>
              </a:spcBef>
              <a:spcAft>
                <a:spcPts val="600"/>
              </a:spcAft>
              <a:defRPr/>
            </a:pPr>
            <a:r>
              <a:rPr lang="en-US" altLang="en-US" sz="2000" dirty="0" smtClean="0"/>
              <a:t> </a:t>
            </a:r>
            <a:endParaRPr lang="en-US" altLang="en-US" sz="2000" dirty="0"/>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Retiree Benefits</a:t>
            </a:r>
            <a:endParaRPr lang="en-US" dirty="0"/>
          </a:p>
        </p:txBody>
      </p:sp>
      <p:grpSp>
        <p:nvGrpSpPr>
          <p:cNvPr id="4" name="Group 8"/>
          <p:cNvGrpSpPr>
            <a:grpSpLocks noChangeAspect="1"/>
          </p:cNvGrpSpPr>
          <p:nvPr/>
        </p:nvGrpSpPr>
        <p:grpSpPr bwMode="auto">
          <a:xfrm>
            <a:off x="1232853" y="5521506"/>
            <a:ext cx="4399550" cy="905420"/>
            <a:chOff x="431" y="1026"/>
            <a:chExt cx="1995" cy="504"/>
          </a:xfrm>
        </p:grpSpPr>
        <p:sp>
          <p:nvSpPr>
            <p:cNvPr id="6" name="AutoShape 7"/>
            <p:cNvSpPr>
              <a:spLocks noChangeAspect="1" noChangeArrowheads="1" noTextEdit="1"/>
            </p:cNvSpPr>
            <p:nvPr/>
          </p:nvSpPr>
          <p:spPr bwMode="auto">
            <a:xfrm>
              <a:off x="431" y="1026"/>
              <a:ext cx="1995"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1026"/>
              <a:ext cx="2000"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3"/>
          <a:stretch>
            <a:fillRect/>
          </a:stretch>
        </p:blipFill>
        <p:spPr>
          <a:xfrm>
            <a:off x="7112589" y="5522385"/>
            <a:ext cx="2606178" cy="911727"/>
          </a:xfrm>
          <a:prstGeom prst="rect">
            <a:avLst/>
          </a:prstGeom>
        </p:spPr>
      </p:pic>
    </p:spTree>
    <p:extLst>
      <p:ext uri="{BB962C8B-B14F-4D97-AF65-F5344CB8AC3E}">
        <p14:creationId xmlns:p14="http://schemas.microsoft.com/office/powerpoint/2010/main" val="146327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954224"/>
          </a:xfrm>
        </p:spPr>
        <p:txBody>
          <a:bodyPr/>
          <a:lstStyle/>
          <a:p>
            <a:r>
              <a:rPr lang="en-US" dirty="0" smtClean="0"/>
              <a:t>Once a decision has been made</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990121901"/>
              </p:ext>
            </p:extLst>
          </p:nvPr>
        </p:nvGraphicFramePr>
        <p:xfrm>
          <a:off x="744583" y="1214847"/>
          <a:ext cx="8655115" cy="489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01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16931"/>
            <a:ext cx="10515600" cy="915035"/>
          </a:xfrm>
        </p:spPr>
        <p:txBody>
          <a:bodyPr>
            <a:normAutofit/>
          </a:bodyPr>
          <a:lstStyle/>
          <a:p>
            <a:r>
              <a:rPr lang="en-US" sz="2800" dirty="0" smtClean="0"/>
              <a:t>Retirement Package from Pay and Benefits</a:t>
            </a:r>
            <a:endParaRPr lang="en-US" sz="2800" dirty="0"/>
          </a:p>
        </p:txBody>
      </p:sp>
      <p:sp>
        <p:nvSpPr>
          <p:cNvPr id="4" name="TextBox 3"/>
          <p:cNvSpPr txBox="1"/>
          <p:nvPr/>
        </p:nvSpPr>
        <p:spPr>
          <a:xfrm>
            <a:off x="381001" y="731521"/>
            <a:ext cx="9562012" cy="5632311"/>
          </a:xfrm>
          <a:prstGeom prst="rect">
            <a:avLst/>
          </a:prstGeom>
          <a:noFill/>
        </p:spPr>
        <p:txBody>
          <a:bodyPr wrap="square" rtlCol="0">
            <a:spAutoFit/>
          </a:bodyPr>
          <a:lstStyle/>
          <a:p>
            <a:r>
              <a:rPr lang="en-US" dirty="0" smtClean="0"/>
              <a:t>Retirement Estimate – Severance and/or Vacation Pay</a:t>
            </a:r>
          </a:p>
          <a:p>
            <a:endParaRPr lang="en-US" dirty="0"/>
          </a:p>
          <a:p>
            <a:r>
              <a:rPr lang="en-US" dirty="0" smtClean="0"/>
              <a:t>Forms :</a:t>
            </a:r>
          </a:p>
          <a:p>
            <a:r>
              <a:rPr lang="en-US" dirty="0"/>
              <a:t>	</a:t>
            </a:r>
            <a:r>
              <a:rPr lang="en-US" dirty="0" smtClean="0"/>
              <a:t>- Transfer of funds to RRSP (Severance and Vacation Pay)</a:t>
            </a:r>
          </a:p>
          <a:p>
            <a:endParaRPr lang="en-US" dirty="0"/>
          </a:p>
          <a:p>
            <a:r>
              <a:rPr lang="en-US" dirty="0" smtClean="0"/>
              <a:t>	- Waiver Notice of Assessment for RRSP Transfer</a:t>
            </a:r>
          </a:p>
          <a:p>
            <a:endParaRPr lang="en-US" dirty="0"/>
          </a:p>
          <a:p>
            <a:r>
              <a:rPr lang="en-US" dirty="0" smtClean="0"/>
              <a:t>	- Acknowledgement Upon Retiring from Red River College</a:t>
            </a:r>
          </a:p>
          <a:p>
            <a:endParaRPr lang="en-US" dirty="0"/>
          </a:p>
          <a:p>
            <a:r>
              <a:rPr lang="en-US" dirty="0" smtClean="0"/>
              <a:t>	- Acknowledgement Upon Accepting Re-Employment with Red River College  	  	Following Retirement</a:t>
            </a:r>
          </a:p>
          <a:p>
            <a:endParaRPr lang="en-US" dirty="0"/>
          </a:p>
          <a:p>
            <a:r>
              <a:rPr lang="en-US" dirty="0" smtClean="0"/>
              <a:t>	- Retiree Health Benefit Options, Information and Application</a:t>
            </a:r>
          </a:p>
          <a:p>
            <a:endParaRPr lang="en-US" dirty="0"/>
          </a:p>
          <a:p>
            <a:r>
              <a:rPr lang="en-US" dirty="0" smtClean="0"/>
              <a:t>	- CSSB Group Life Insurance change</a:t>
            </a:r>
          </a:p>
          <a:p>
            <a:endParaRPr lang="en-US" dirty="0"/>
          </a:p>
          <a:p>
            <a:r>
              <a:rPr lang="en-US" b="1" u="sng" dirty="0" smtClean="0"/>
              <a:t>Pay and Benefits Specialist may also discuss</a:t>
            </a:r>
          </a:p>
          <a:p>
            <a:r>
              <a:rPr lang="en-US" dirty="0" smtClean="0"/>
              <a:t>	- Parking deductions</a:t>
            </a:r>
          </a:p>
          <a:p>
            <a:r>
              <a:rPr lang="en-US" dirty="0" smtClean="0"/>
              <a:t>	- Donations</a:t>
            </a:r>
          </a:p>
          <a:p>
            <a:r>
              <a:rPr lang="en-US" dirty="0" smtClean="0"/>
              <a:t>	- Remaining VRWW balances</a:t>
            </a:r>
            <a:endParaRPr lang="en-US" dirty="0"/>
          </a:p>
        </p:txBody>
      </p:sp>
    </p:spTree>
    <p:extLst>
      <p:ext uri="{BB962C8B-B14F-4D97-AF65-F5344CB8AC3E}">
        <p14:creationId xmlns:p14="http://schemas.microsoft.com/office/powerpoint/2010/main" val="151221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377555"/>
            <a:ext cx="10515600" cy="692966"/>
          </a:xfrm>
        </p:spPr>
        <p:txBody>
          <a:bodyPr>
            <a:normAutofit fontScale="90000"/>
          </a:bodyPr>
          <a:lstStyle/>
          <a:p>
            <a:r>
              <a:rPr lang="en-US" dirty="0" smtClean="0"/>
              <a:t>The Big Day!</a:t>
            </a:r>
            <a:endParaRPr lang="en-US" dirty="0"/>
          </a:p>
        </p:txBody>
      </p:sp>
      <p:sp>
        <p:nvSpPr>
          <p:cNvPr id="3" name="TextBox 2"/>
          <p:cNvSpPr txBox="1"/>
          <p:nvPr/>
        </p:nvSpPr>
        <p:spPr>
          <a:xfrm>
            <a:off x="433250" y="1057458"/>
            <a:ext cx="11545389" cy="684802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altLang="en-US" sz="2400" dirty="0"/>
              <a:t>RRC staff ID card – return to </a:t>
            </a:r>
            <a:r>
              <a:rPr lang="en-US" altLang="en-US" sz="2400" dirty="0" smtClean="0"/>
              <a:t>HR</a:t>
            </a:r>
          </a:p>
          <a:p>
            <a:pPr marL="342900" indent="-342900">
              <a:spcBef>
                <a:spcPts val="600"/>
              </a:spcBef>
              <a:spcAft>
                <a:spcPts val="600"/>
              </a:spcAft>
              <a:buFont typeface="Arial" panose="020B0604020202020204" pitchFamily="34" charset="0"/>
              <a:buChar char="•"/>
            </a:pPr>
            <a:r>
              <a:rPr lang="en-US" altLang="en-US" sz="2400" dirty="0" smtClean="0"/>
              <a:t>Ensure </a:t>
            </a:r>
            <a:r>
              <a:rPr lang="en-US" altLang="en-US" sz="2400" dirty="0"/>
              <a:t>all Retirement Package forms/documents are submitted to Pay &amp; Benefits </a:t>
            </a:r>
            <a:endParaRPr lang="en-US" altLang="en-US" sz="2400" dirty="0" smtClean="0"/>
          </a:p>
          <a:p>
            <a:pPr marL="342900" indent="-342900">
              <a:spcBef>
                <a:spcPts val="600"/>
              </a:spcBef>
              <a:spcAft>
                <a:spcPts val="600"/>
              </a:spcAft>
              <a:buFont typeface="Arial" panose="020B0604020202020204" pitchFamily="34" charset="0"/>
              <a:buChar char="•"/>
            </a:pPr>
            <a:r>
              <a:rPr lang="en-US" altLang="en-US" sz="2400" dirty="0" smtClean="0"/>
              <a:t>Final </a:t>
            </a:r>
            <a:r>
              <a:rPr lang="en-US" altLang="en-US" sz="2400" dirty="0"/>
              <a:t>payment of Severance/Vacation will be </a:t>
            </a:r>
            <a:r>
              <a:rPr lang="en-US" altLang="en-US" sz="2400" dirty="0" smtClean="0"/>
              <a:t>made the pay period after your final regular earnings</a:t>
            </a:r>
          </a:p>
          <a:p>
            <a:pPr marL="342900" indent="-342900">
              <a:spcBef>
                <a:spcPts val="600"/>
              </a:spcBef>
              <a:spcAft>
                <a:spcPts val="600"/>
              </a:spcAft>
              <a:buFont typeface="Arial" panose="020B0604020202020204" pitchFamily="34" charset="0"/>
              <a:buChar char="•"/>
            </a:pPr>
            <a:r>
              <a:rPr lang="en-US" altLang="en-US" sz="2400" dirty="0" smtClean="0"/>
              <a:t>Ensure SIN card is updated with current surname </a:t>
            </a:r>
          </a:p>
          <a:p>
            <a:pPr marL="342900" indent="-342900">
              <a:spcBef>
                <a:spcPts val="600"/>
              </a:spcBef>
              <a:spcAft>
                <a:spcPts val="600"/>
              </a:spcAft>
              <a:buFont typeface="Arial" panose="020B0604020202020204" pitchFamily="34" charset="0"/>
              <a:buChar char="•"/>
            </a:pPr>
            <a:r>
              <a:rPr lang="en-US" altLang="en-US" sz="2400" dirty="0" smtClean="0"/>
              <a:t>Advise your service providers (pharmacy, dentist, massage, physio) of benefit plan number change</a:t>
            </a:r>
          </a:p>
          <a:p>
            <a:pPr marL="342900" indent="-342900">
              <a:spcBef>
                <a:spcPts val="600"/>
              </a:spcBef>
              <a:spcAft>
                <a:spcPts val="600"/>
              </a:spcAft>
              <a:buFont typeface="Arial" panose="020B0604020202020204" pitchFamily="34" charset="0"/>
              <a:buChar char="•"/>
            </a:pPr>
            <a:r>
              <a:rPr lang="en-US" altLang="en-US" sz="2400" dirty="0" smtClean="0"/>
              <a:t>Address</a:t>
            </a:r>
            <a:r>
              <a:rPr lang="en-US" altLang="en-US" sz="2400" dirty="0"/>
              <a:t>, phone or email changes should be communicated to Payroll to ensure your T4 is sent to the correct address if you have moved, or relocated to another </a:t>
            </a:r>
            <a:r>
              <a:rPr lang="en-US" altLang="en-US" sz="2400" dirty="0" smtClean="0"/>
              <a:t>province/country</a:t>
            </a:r>
          </a:p>
          <a:p>
            <a:pPr marL="342900" indent="-342900">
              <a:spcBef>
                <a:spcPts val="600"/>
              </a:spcBef>
              <a:spcAft>
                <a:spcPts val="600"/>
              </a:spcAft>
              <a:buFont typeface="Arial" panose="020B0604020202020204" pitchFamily="34" charset="0"/>
              <a:buChar char="•"/>
            </a:pPr>
            <a:r>
              <a:rPr lang="en-US" altLang="en-US" sz="2400" dirty="0" smtClean="0"/>
              <a:t>As </a:t>
            </a:r>
            <a:r>
              <a:rPr lang="en-US" altLang="en-US" sz="2400" dirty="0"/>
              <a:t>a retiree of RRC, you will still have access to the Homewood Health (EFAP) program. </a:t>
            </a:r>
            <a:r>
              <a:rPr lang="en-US" altLang="en-US" sz="2400" dirty="0">
                <a:hlinkClick r:id="rId2"/>
              </a:rPr>
              <a:t>https://homeweb.ca/</a:t>
            </a:r>
            <a:r>
              <a:rPr lang="en-US" altLang="en-US" sz="2400" dirty="0"/>
              <a:t> (login setup required</a:t>
            </a:r>
            <a:endParaRPr lang="en-US" altLang="en-US" sz="2400" dirty="0" smtClean="0"/>
          </a:p>
          <a:p>
            <a:pPr>
              <a:spcBef>
                <a:spcPts val="600"/>
              </a:spcBef>
              <a:spcAft>
                <a:spcPts val="600"/>
              </a:spcAft>
            </a:pPr>
            <a:endParaRPr lang="en-US" altLang="en-US" sz="2400" dirty="0"/>
          </a:p>
          <a:p>
            <a:pPr>
              <a:spcBef>
                <a:spcPts val="600"/>
              </a:spcBef>
              <a:spcAft>
                <a:spcPts val="600"/>
              </a:spcAft>
            </a:pPr>
            <a:endParaRPr lang="en-US" altLang="en-US" sz="2400" dirty="0"/>
          </a:p>
          <a:p>
            <a:endParaRPr lang="en-US" dirty="0"/>
          </a:p>
        </p:txBody>
      </p:sp>
    </p:spTree>
    <p:extLst>
      <p:ext uri="{BB962C8B-B14F-4D97-AF65-F5344CB8AC3E}">
        <p14:creationId xmlns:p14="http://schemas.microsoft.com/office/powerpoint/2010/main" val="342772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a:t>
            </a:r>
            <a:endParaRPr lang="en-US" dirty="0"/>
          </a:p>
        </p:txBody>
      </p:sp>
      <p:sp>
        <p:nvSpPr>
          <p:cNvPr id="3" name="TextBox 2"/>
          <p:cNvSpPr txBox="1"/>
          <p:nvPr/>
        </p:nvSpPr>
        <p:spPr>
          <a:xfrm>
            <a:off x="838200" y="1502229"/>
            <a:ext cx="10017034" cy="2015936"/>
          </a:xfrm>
          <a:prstGeom prst="rect">
            <a:avLst/>
          </a:prstGeom>
          <a:noFill/>
        </p:spPr>
        <p:txBody>
          <a:bodyPr wrap="square" rtlCol="0">
            <a:spAutoFit/>
          </a:bodyPr>
          <a:lstStyle/>
          <a:p>
            <a:pPr>
              <a:spcBef>
                <a:spcPts val="600"/>
              </a:spcBef>
              <a:spcAft>
                <a:spcPts val="600"/>
              </a:spcAft>
              <a:defRPr/>
            </a:pPr>
            <a:r>
              <a:rPr lang="en-US" kern="0" dirty="0"/>
              <a:t>Questions? Comments?</a:t>
            </a:r>
          </a:p>
          <a:p>
            <a:pPr algn="ctr">
              <a:spcBef>
                <a:spcPts val="600"/>
              </a:spcBef>
              <a:spcAft>
                <a:spcPts val="600"/>
              </a:spcAft>
              <a:defRPr/>
            </a:pPr>
            <a:r>
              <a:rPr lang="en-US" kern="0" dirty="0" smtClean="0"/>
              <a:t>If </a:t>
            </a:r>
            <a:r>
              <a:rPr lang="en-US" kern="0" dirty="0"/>
              <a:t>you have any questions, contact Human Resource Services</a:t>
            </a:r>
          </a:p>
          <a:p>
            <a:pPr algn="ctr">
              <a:spcBef>
                <a:spcPts val="600"/>
              </a:spcBef>
              <a:spcAft>
                <a:spcPts val="600"/>
              </a:spcAft>
              <a:defRPr/>
            </a:pPr>
            <a:r>
              <a:rPr lang="en-US" kern="0" dirty="0" smtClean="0"/>
              <a:t>204-632-2319</a:t>
            </a:r>
          </a:p>
          <a:p>
            <a:pPr>
              <a:spcBef>
                <a:spcPts val="600"/>
              </a:spcBef>
              <a:spcAft>
                <a:spcPts val="600"/>
              </a:spcAft>
              <a:defRPr/>
            </a:pPr>
            <a:r>
              <a:rPr lang="en-US" kern="0" dirty="0" smtClean="0"/>
              <a:t>				</a:t>
            </a:r>
            <a:r>
              <a:rPr lang="en-US" kern="0" dirty="0" smtClean="0">
                <a:hlinkClick r:id="rId2"/>
              </a:rPr>
              <a:t>paybenefits@rrc.ca</a:t>
            </a:r>
            <a:r>
              <a:rPr lang="en-US" kern="0" dirty="0" smtClean="0"/>
              <a:t> </a:t>
            </a:r>
            <a:endParaRPr lang="en-US" kern="0" dirty="0"/>
          </a:p>
          <a:p>
            <a:endParaRPr lang="en-US" dirty="0"/>
          </a:p>
        </p:txBody>
      </p:sp>
    </p:spTree>
    <p:extLst>
      <p:ext uri="{BB962C8B-B14F-4D97-AF65-F5344CB8AC3E}">
        <p14:creationId xmlns:p14="http://schemas.microsoft.com/office/powerpoint/2010/main" val="227475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23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EA0E-E574-834E-A60F-D98BAFA6B290}"/>
              </a:ext>
            </a:extLst>
          </p:cNvPr>
          <p:cNvSpPr>
            <a:spLocks noGrp="1"/>
          </p:cNvSpPr>
          <p:nvPr>
            <p:ph type="ctrTitle"/>
          </p:nvPr>
        </p:nvSpPr>
        <p:spPr/>
        <p:txBody>
          <a:bodyPr>
            <a:normAutofit fontScale="90000"/>
          </a:bodyPr>
          <a:lstStyle/>
          <a:p>
            <a:pPr algn="ctr"/>
            <a:r>
              <a:rPr lang="en-US" altLang="en-US" dirty="0"/>
              <a:t>Pre-Retirement Information Session</a:t>
            </a:r>
            <a:br>
              <a:rPr lang="en-US" altLang="en-US" dirty="0"/>
            </a:br>
            <a:endParaRPr lang="en-US" dirty="0"/>
          </a:p>
        </p:txBody>
      </p:sp>
    </p:spTree>
    <p:extLst>
      <p:ext uri="{BB962C8B-B14F-4D97-AF65-F5344CB8AC3E}">
        <p14:creationId xmlns:p14="http://schemas.microsoft.com/office/powerpoint/2010/main" val="195704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US" altLang="en-US" dirty="0"/>
              <a:t>Thinking of Retiring? </a:t>
            </a:r>
            <a:endParaRPr lang="en-US" dirty="0"/>
          </a:p>
        </p:txBody>
      </p:sp>
      <p:sp>
        <p:nvSpPr>
          <p:cNvPr id="3" name="TextBox 2"/>
          <p:cNvSpPr txBox="1"/>
          <p:nvPr/>
        </p:nvSpPr>
        <p:spPr>
          <a:xfrm>
            <a:off x="940526" y="1227910"/>
            <a:ext cx="8739051" cy="5524589"/>
          </a:xfrm>
          <a:prstGeom prst="rect">
            <a:avLst/>
          </a:prstGeom>
          <a:noFill/>
        </p:spPr>
        <p:txBody>
          <a:bodyPr wrap="square" rtlCol="0">
            <a:spAutoFit/>
          </a:bodyPr>
          <a:lstStyle/>
          <a:p>
            <a:pPr>
              <a:spcBef>
                <a:spcPts val="600"/>
              </a:spcBef>
              <a:spcAft>
                <a:spcPts val="600"/>
              </a:spcAft>
            </a:pPr>
            <a:r>
              <a:rPr lang="en-US" altLang="en-US" sz="2800" dirty="0"/>
              <a:t>Consider the following:</a:t>
            </a:r>
          </a:p>
          <a:p>
            <a:pPr>
              <a:spcBef>
                <a:spcPts val="600"/>
              </a:spcBef>
              <a:spcAft>
                <a:spcPts val="600"/>
              </a:spcAft>
            </a:pPr>
            <a:r>
              <a:rPr lang="en-US" altLang="en-US" dirty="0"/>
              <a:t>When to retire – this is a personal decision; no one time is best for everyone. We encourage speaking with financial advisors to determine what is best for you!</a:t>
            </a:r>
          </a:p>
          <a:p>
            <a:pPr>
              <a:spcBef>
                <a:spcPts val="600"/>
              </a:spcBef>
              <a:spcAft>
                <a:spcPts val="600"/>
              </a:spcAft>
            </a:pPr>
            <a:r>
              <a:rPr lang="en-US" altLang="en-US" dirty="0"/>
              <a:t>Ask your Pay and Benefits Specialist for an estimate of your vacation/severance pay (have a tentative date in mind)</a:t>
            </a:r>
          </a:p>
          <a:p>
            <a:pPr>
              <a:spcBef>
                <a:spcPts val="600"/>
              </a:spcBef>
              <a:spcAft>
                <a:spcPts val="600"/>
              </a:spcAft>
            </a:pPr>
            <a:r>
              <a:rPr lang="en-US" altLang="en-US" dirty="0"/>
              <a:t>Start thinking of how you are going to handle your vacation/severance pay</a:t>
            </a:r>
          </a:p>
          <a:p>
            <a:pPr>
              <a:spcBef>
                <a:spcPts val="600"/>
              </a:spcBef>
              <a:spcAft>
                <a:spcPts val="600"/>
              </a:spcAft>
            </a:pPr>
            <a:r>
              <a:rPr lang="en-US" altLang="en-US" dirty="0"/>
              <a:t>Retiree Benefits on our blog site at </a:t>
            </a:r>
            <a:r>
              <a:rPr lang="en-US" altLang="en-US" dirty="0">
                <a:hlinkClick r:id="rId2"/>
              </a:rPr>
              <a:t>https://rrc.ca/hr/information/pension/</a:t>
            </a:r>
            <a:r>
              <a:rPr lang="en-US" altLang="en-US" dirty="0"/>
              <a:t> </a:t>
            </a:r>
          </a:p>
          <a:p>
            <a:pPr>
              <a:spcBef>
                <a:spcPts val="600"/>
              </a:spcBef>
              <a:spcAft>
                <a:spcPts val="600"/>
              </a:spcAft>
            </a:pPr>
            <a:r>
              <a:rPr lang="en-US" altLang="en-US" dirty="0"/>
              <a:t>You may request a retirement package from CSSB (including all forms) within 6 months prior to retirement date.  The earlier you complete the forms and return to CSSB the smoother the transition from work to retirement will happen.  CSSB has indicated that they require the forms 4 – 6 weeks prior to your date of retirement in order for you to receive your first pension deposit on time.  Documents not submitted within 30 days after retirement may cause serious issues with your options and will result in missed payments.  A meeting with a member of the CSSB is not required, but is </a:t>
            </a:r>
            <a:r>
              <a:rPr lang="en-US" altLang="en-US" b="1" u="sng" dirty="0"/>
              <a:t>highly recommended.</a:t>
            </a:r>
            <a:endParaRPr lang="en-US" altLang="en-US" dirty="0"/>
          </a:p>
          <a:p>
            <a:endParaRPr lang="en-US" dirty="0"/>
          </a:p>
        </p:txBody>
      </p:sp>
    </p:spTree>
    <p:extLst>
      <p:ext uri="{BB962C8B-B14F-4D97-AF65-F5344CB8AC3E}">
        <p14:creationId xmlns:p14="http://schemas.microsoft.com/office/powerpoint/2010/main" val="91373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428533"/>
            <a:ext cx="10515600" cy="941161"/>
          </a:xfrm>
        </p:spPr>
        <p:txBody>
          <a:bodyPr/>
          <a:lstStyle/>
          <a:p>
            <a:r>
              <a:rPr lang="en-US" dirty="0" smtClean="0"/>
              <a:t>Severance (Retiring Allowance)</a:t>
            </a:r>
            <a:endParaRPr lang="en-US" dirty="0"/>
          </a:p>
        </p:txBody>
      </p:sp>
      <p:sp>
        <p:nvSpPr>
          <p:cNvPr id="3" name="TextBox 2"/>
          <p:cNvSpPr txBox="1"/>
          <p:nvPr/>
        </p:nvSpPr>
        <p:spPr>
          <a:xfrm>
            <a:off x="600891" y="1227909"/>
            <a:ext cx="9953898" cy="4632037"/>
          </a:xfrm>
          <a:prstGeom prst="rect">
            <a:avLst/>
          </a:prstGeom>
          <a:noFill/>
        </p:spPr>
        <p:txBody>
          <a:bodyPr wrap="square" rtlCol="0">
            <a:spAutoFit/>
          </a:bodyPr>
          <a:lstStyle/>
          <a:p>
            <a:pPr>
              <a:spcBef>
                <a:spcPts val="600"/>
              </a:spcBef>
              <a:spcAft>
                <a:spcPts val="600"/>
              </a:spcAft>
              <a:defRPr/>
            </a:pPr>
            <a:r>
              <a:rPr lang="en-US" altLang="en-US" b="1" dirty="0"/>
              <a:t>As per the Collective Agreement:</a:t>
            </a:r>
          </a:p>
          <a:p>
            <a:pPr>
              <a:spcBef>
                <a:spcPts val="600"/>
              </a:spcBef>
              <a:spcAft>
                <a:spcPts val="600"/>
              </a:spcAft>
              <a:defRPr/>
            </a:pPr>
            <a:r>
              <a:rPr lang="en-US" altLang="en-US" sz="1600" dirty="0"/>
              <a:t>Employees who retire with nine (9) or more years of continuous employment  shall be paid severance pay in the amount of one (1) weeks’ pay for each complete year of continuous employment or portion thereof, but the total amount of severance pay shall not exceed fifteen (15) weeks.</a:t>
            </a:r>
          </a:p>
          <a:p>
            <a:pPr>
              <a:spcBef>
                <a:spcPts val="600"/>
              </a:spcBef>
              <a:spcAft>
                <a:spcPts val="600"/>
              </a:spcAft>
              <a:defRPr/>
            </a:pPr>
            <a:r>
              <a:rPr lang="en-US" altLang="en-US" sz="1600" dirty="0"/>
              <a:t>Is also eligible to receive 2 additional weeks as follows:</a:t>
            </a:r>
          </a:p>
          <a:p>
            <a:pPr lvl="2">
              <a:spcBef>
                <a:spcPts val="600"/>
              </a:spcBef>
              <a:spcAft>
                <a:spcPts val="600"/>
              </a:spcAft>
              <a:buFont typeface="Wingdings" panose="05000000000000000000" pitchFamily="2" charset="2"/>
              <a:buChar char="v"/>
              <a:defRPr/>
            </a:pPr>
            <a:r>
              <a:rPr lang="en-US" altLang="en-US" sz="1600" dirty="0"/>
              <a:t>with 20  or more years of service , for a maximum of 17 weeks pay</a:t>
            </a:r>
          </a:p>
          <a:p>
            <a:pPr lvl="2">
              <a:spcBef>
                <a:spcPts val="600"/>
              </a:spcBef>
              <a:spcAft>
                <a:spcPts val="600"/>
              </a:spcAft>
              <a:buFont typeface="Wingdings" panose="05000000000000000000" pitchFamily="2" charset="2"/>
              <a:buChar char="v"/>
              <a:defRPr/>
            </a:pPr>
            <a:r>
              <a:rPr lang="en-US" altLang="en-US" sz="1600" dirty="0"/>
              <a:t>with 25  or more years of service , for a maximum of 19 weeks pay</a:t>
            </a:r>
          </a:p>
          <a:p>
            <a:pPr lvl="2">
              <a:spcBef>
                <a:spcPts val="600"/>
              </a:spcBef>
              <a:spcAft>
                <a:spcPts val="600"/>
              </a:spcAft>
              <a:buFont typeface="Wingdings" panose="05000000000000000000" pitchFamily="2" charset="2"/>
              <a:buChar char="v"/>
              <a:defRPr/>
            </a:pPr>
            <a:r>
              <a:rPr lang="en-US" altLang="en-US" sz="1600" dirty="0"/>
              <a:t>with 30  or more years of service , for a maximum of 21 weeks pay</a:t>
            </a:r>
          </a:p>
          <a:p>
            <a:pPr lvl="2">
              <a:spcBef>
                <a:spcPts val="600"/>
              </a:spcBef>
              <a:spcAft>
                <a:spcPts val="600"/>
              </a:spcAft>
              <a:buFont typeface="Wingdings" panose="05000000000000000000" pitchFamily="2" charset="2"/>
              <a:buChar char="v"/>
              <a:defRPr/>
            </a:pPr>
            <a:r>
              <a:rPr lang="en-US" altLang="en-US" sz="1600" dirty="0"/>
              <a:t>with 35  or more years of service , for a maximum of 23 weeks pay</a:t>
            </a:r>
          </a:p>
          <a:p>
            <a:pPr lvl="2">
              <a:spcBef>
                <a:spcPts val="600"/>
              </a:spcBef>
              <a:spcAft>
                <a:spcPts val="600"/>
              </a:spcAft>
              <a:buFont typeface="Wingdings" panose="05000000000000000000" pitchFamily="2" charset="2"/>
              <a:buChar char="v"/>
              <a:defRPr/>
            </a:pPr>
            <a:r>
              <a:rPr lang="en-US" altLang="en-US" sz="1600" dirty="0"/>
              <a:t>with 40  or more years of service , for a maximum of 25 weeks pay</a:t>
            </a:r>
          </a:p>
          <a:p>
            <a:pPr>
              <a:spcBef>
                <a:spcPts val="600"/>
              </a:spcBef>
              <a:spcAft>
                <a:spcPts val="600"/>
              </a:spcAft>
              <a:defRPr/>
            </a:pPr>
            <a:r>
              <a:rPr lang="en-US" altLang="en-US" sz="1600" b="1" i="1" dirty="0"/>
              <a:t>Example: </a:t>
            </a:r>
            <a:r>
              <a:rPr lang="en-US" altLang="en-US" sz="1400" b="1" i="1" dirty="0"/>
              <a:t>employee retiring with 27 years of continuous employment will be awarded  15 weeks pay plus 2 additional weeks for 20 years of service and 2 more weeks for 25 years of service for a total of 19 weeks pay.</a:t>
            </a:r>
          </a:p>
          <a:p>
            <a:endParaRPr lang="en-US" dirty="0"/>
          </a:p>
        </p:txBody>
      </p:sp>
    </p:spTree>
    <p:extLst>
      <p:ext uri="{BB962C8B-B14F-4D97-AF65-F5344CB8AC3E}">
        <p14:creationId xmlns:p14="http://schemas.microsoft.com/office/powerpoint/2010/main" val="209738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4302716"/>
          </a:xfrm>
          <a:prstGeom prst="rect">
            <a:avLst/>
          </a:prstGeom>
          <a:noFill/>
        </p:spPr>
        <p:txBody>
          <a:bodyPr wrap="square" rtlCol="0">
            <a:spAutoFit/>
          </a:bodyPr>
          <a:lstStyle/>
          <a:p>
            <a:pPr>
              <a:spcBef>
                <a:spcPts val="600"/>
              </a:spcBef>
              <a:spcAft>
                <a:spcPts val="600"/>
              </a:spcAft>
              <a:defRPr/>
            </a:pPr>
            <a:r>
              <a:rPr lang="en-US" altLang="en-US" dirty="0" smtClean="0"/>
              <a:t>THINGS TO CONSIDER:</a:t>
            </a:r>
            <a:endParaRPr lang="en-US" altLang="en-US" dirty="0"/>
          </a:p>
          <a:p>
            <a:pPr>
              <a:spcBef>
                <a:spcPts val="600"/>
              </a:spcBef>
              <a:spcAft>
                <a:spcPts val="600"/>
              </a:spcAft>
              <a:defRPr/>
            </a:pPr>
            <a:endParaRPr lang="en-US" altLang="en-US" sz="800" dirty="0"/>
          </a:p>
          <a:p>
            <a:pPr>
              <a:spcBef>
                <a:spcPts val="600"/>
              </a:spcBef>
              <a:spcAft>
                <a:spcPts val="600"/>
              </a:spcAft>
              <a:defRPr/>
            </a:pPr>
            <a:r>
              <a:rPr lang="en-US" altLang="en-US" dirty="0"/>
              <a:t>Transfer funds to RRSP or Cash out? </a:t>
            </a:r>
          </a:p>
          <a:p>
            <a:pPr>
              <a:spcBef>
                <a:spcPts val="600"/>
              </a:spcBef>
              <a:spcAft>
                <a:spcPts val="600"/>
              </a:spcAft>
              <a:defRPr/>
            </a:pPr>
            <a:endParaRPr lang="en-US" altLang="en-US" sz="800" dirty="0"/>
          </a:p>
          <a:p>
            <a:pPr>
              <a:spcBef>
                <a:spcPts val="600"/>
              </a:spcBef>
              <a:spcAft>
                <a:spcPts val="600"/>
              </a:spcAft>
              <a:defRPr/>
            </a:pPr>
            <a:r>
              <a:rPr lang="en-US" altLang="en-US" dirty="0"/>
              <a:t>If you are transferring to an RRSP, you will require a Notice of Assessment (NOA) from current Income Tax filed (can be obtained from Canada Revenue Agency (CRA)</a:t>
            </a:r>
            <a:endParaRPr lang="en-US" altLang="en-US" sz="800" dirty="0"/>
          </a:p>
          <a:p>
            <a:pPr>
              <a:spcBef>
                <a:spcPts val="600"/>
              </a:spcBef>
              <a:spcAft>
                <a:spcPts val="600"/>
              </a:spcAft>
              <a:defRPr/>
            </a:pPr>
            <a:r>
              <a:rPr lang="en-US" altLang="en-US" dirty="0"/>
              <a:t>Employee must terminate from all positions at the college in order to transfer  funds to an RRSP, if using the Retiring Allowance (see next page for  interpretation)</a:t>
            </a:r>
          </a:p>
          <a:p>
            <a:pPr algn="ctr">
              <a:lnSpc>
                <a:spcPct val="90000"/>
              </a:lnSpc>
              <a:defRPr/>
            </a:pPr>
            <a:r>
              <a:rPr lang="en-US" altLang="en-US" b="1" i="1" dirty="0">
                <a:solidFill>
                  <a:srgbClr val="FF0000"/>
                </a:solidFill>
                <a:latin typeface="Arial" panose="020B0604020202020204" pitchFamily="34" charset="0"/>
              </a:rPr>
              <a:t>**It is the responsibility of the employee to advise all other departments they currently work under, of their official retirement date** e.g. Continuing &amp; Distance Education</a:t>
            </a:r>
            <a:endParaRPr lang="en-US" altLang="en-US" i="1" dirty="0">
              <a:solidFill>
                <a:srgbClr val="FF0000"/>
              </a:solidFill>
              <a:latin typeface="Arial" panose="020B0604020202020204" pitchFamily="34" charset="0"/>
            </a:endParaRPr>
          </a:p>
          <a:p>
            <a:pPr>
              <a:spcBef>
                <a:spcPts val="600"/>
              </a:spcBef>
              <a:spcAft>
                <a:spcPts val="600"/>
              </a:spcAft>
              <a:defRPr/>
            </a:pPr>
            <a:endParaRPr lang="en-US" altLang="en-US" dirty="0"/>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Severance (Retiring Allowance)</a:t>
            </a:r>
            <a:endParaRPr lang="en-US" dirty="0"/>
          </a:p>
        </p:txBody>
      </p:sp>
    </p:spTree>
    <p:extLst>
      <p:ext uri="{BB962C8B-B14F-4D97-AF65-F5344CB8AC3E}">
        <p14:creationId xmlns:p14="http://schemas.microsoft.com/office/powerpoint/2010/main" val="426280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2331" y="365126"/>
            <a:ext cx="10515600" cy="549274"/>
          </a:xfrm>
        </p:spPr>
        <p:txBody>
          <a:bodyPr>
            <a:normAutofit fontScale="90000"/>
          </a:bodyPr>
          <a:lstStyle/>
          <a:p>
            <a:r>
              <a:rPr lang="en-US" dirty="0" smtClean="0"/>
              <a:t>Severance (Retiring Allowance)</a:t>
            </a:r>
            <a:endParaRPr lang="en-US" dirty="0"/>
          </a:p>
        </p:txBody>
      </p:sp>
      <p:sp>
        <p:nvSpPr>
          <p:cNvPr id="2" name="TextBox 1"/>
          <p:cNvSpPr txBox="1"/>
          <p:nvPr/>
        </p:nvSpPr>
        <p:spPr>
          <a:xfrm>
            <a:off x="692331" y="966651"/>
            <a:ext cx="10985863" cy="6285268"/>
          </a:xfrm>
          <a:prstGeom prst="rect">
            <a:avLst/>
          </a:prstGeom>
          <a:noFill/>
        </p:spPr>
        <p:txBody>
          <a:bodyPr wrap="square" rtlCol="0">
            <a:spAutoFit/>
          </a:bodyPr>
          <a:lstStyle/>
          <a:p>
            <a:pPr>
              <a:lnSpc>
                <a:spcPct val="100000"/>
              </a:lnSpc>
              <a:spcBef>
                <a:spcPct val="0"/>
              </a:spcBef>
              <a:buClrTx/>
              <a:buSzTx/>
              <a:buFontTx/>
              <a:buNone/>
            </a:pPr>
            <a:r>
              <a:rPr lang="en-US" altLang="en-US" dirty="0"/>
              <a:t>Retiring allowances are reported on the T4 slip.</a:t>
            </a:r>
          </a:p>
          <a:p>
            <a:pPr>
              <a:lnSpc>
                <a:spcPct val="100000"/>
              </a:lnSpc>
              <a:spcBef>
                <a:spcPct val="0"/>
              </a:spcBef>
              <a:buClrTx/>
              <a:buSzTx/>
              <a:buFontTx/>
              <a:buNone/>
            </a:pPr>
            <a:endParaRPr lang="en-US" altLang="en-US" dirty="0"/>
          </a:p>
          <a:p>
            <a:pPr>
              <a:lnSpc>
                <a:spcPct val="100000"/>
              </a:lnSpc>
              <a:spcBef>
                <a:spcPct val="0"/>
              </a:spcBef>
              <a:buClrTx/>
              <a:buSzTx/>
              <a:buFontTx/>
              <a:buNone/>
            </a:pPr>
            <a:r>
              <a:rPr lang="en-US" altLang="en-US" dirty="0"/>
              <a:t>A retiring allowance (also called severance pay) is an amount paid to officers or employees when or after </a:t>
            </a:r>
          </a:p>
          <a:p>
            <a:pPr>
              <a:lnSpc>
                <a:spcPct val="100000"/>
              </a:lnSpc>
              <a:spcBef>
                <a:spcPct val="0"/>
              </a:spcBef>
              <a:buClrTx/>
              <a:buSzTx/>
              <a:buFontTx/>
              <a:buNone/>
            </a:pPr>
            <a:r>
              <a:rPr lang="en-US" altLang="en-US" dirty="0"/>
              <a:t>they retire from an office or employment, in recognition of long service or for the loss of office or </a:t>
            </a:r>
          </a:p>
          <a:p>
            <a:pPr>
              <a:lnSpc>
                <a:spcPct val="100000"/>
              </a:lnSpc>
              <a:spcBef>
                <a:spcPct val="0"/>
              </a:spcBef>
              <a:buClrTx/>
              <a:buSzTx/>
              <a:buFontTx/>
              <a:buNone/>
            </a:pPr>
            <a:r>
              <a:rPr lang="en-US" altLang="en-US" dirty="0"/>
              <a:t>employment.</a:t>
            </a:r>
          </a:p>
          <a:p>
            <a:pPr>
              <a:lnSpc>
                <a:spcPct val="100000"/>
              </a:lnSpc>
              <a:spcBef>
                <a:spcPct val="0"/>
              </a:spcBef>
              <a:buClrTx/>
              <a:buSzTx/>
              <a:buFontTx/>
              <a:buNone/>
            </a:pPr>
            <a:endParaRPr lang="en-US" altLang="en-US" dirty="0"/>
          </a:p>
          <a:p>
            <a:pPr>
              <a:lnSpc>
                <a:spcPct val="100000"/>
              </a:lnSpc>
              <a:spcBef>
                <a:spcPct val="0"/>
              </a:spcBef>
              <a:buClrTx/>
              <a:buSzTx/>
              <a:buFontTx/>
              <a:buNone/>
            </a:pPr>
            <a:r>
              <a:rPr lang="en-US" altLang="en-US" dirty="0"/>
              <a:t>If a retiring allowance is paid to a </a:t>
            </a:r>
            <a:r>
              <a:rPr lang="en-US" altLang="en-US" b="1" dirty="0"/>
              <a:t>resident </a:t>
            </a:r>
            <a:r>
              <a:rPr lang="en-US" altLang="en-US" dirty="0"/>
              <a:t>of Canada, income tax is deducted from any part paid directly to </a:t>
            </a:r>
          </a:p>
          <a:p>
            <a:pPr>
              <a:lnSpc>
                <a:spcPct val="100000"/>
              </a:lnSpc>
              <a:spcBef>
                <a:spcPct val="0"/>
              </a:spcBef>
              <a:buClrTx/>
              <a:buSzTx/>
              <a:buFontTx/>
              <a:buNone/>
            </a:pPr>
            <a:r>
              <a:rPr lang="en-US" altLang="en-US" dirty="0"/>
              <a:t>the recipient using the </a:t>
            </a:r>
            <a:r>
              <a:rPr lang="en-US" altLang="en-US" u="sng" dirty="0"/>
              <a:t>lump-sum withholding rates.</a:t>
            </a:r>
          </a:p>
          <a:p>
            <a:pPr>
              <a:lnSpc>
                <a:spcPct val="100000"/>
              </a:lnSpc>
              <a:spcBef>
                <a:spcPct val="0"/>
              </a:spcBef>
              <a:buClrTx/>
              <a:buSzTx/>
              <a:buFontTx/>
              <a:buNone/>
            </a:pPr>
            <a:endParaRPr lang="en-US" altLang="en-US" u="sng" dirty="0"/>
          </a:p>
          <a:p>
            <a:pPr>
              <a:lnSpc>
                <a:spcPct val="100000"/>
              </a:lnSpc>
              <a:spcBef>
                <a:spcPct val="0"/>
              </a:spcBef>
              <a:buClrTx/>
              <a:buSzTx/>
              <a:buFontTx/>
              <a:buNone/>
            </a:pPr>
            <a:r>
              <a:rPr lang="en-US" altLang="en-US" b="1" u="sng" dirty="0"/>
              <a:t>Transfer all or part of the retiring allowance </a:t>
            </a:r>
            <a:r>
              <a:rPr lang="en-US" altLang="en-US" sz="1400" b="1" u="sng" dirty="0"/>
              <a:t>**eligible retiring allowance on the Retirement Estimate**</a:t>
            </a:r>
          </a:p>
          <a:p>
            <a:pPr>
              <a:lnSpc>
                <a:spcPct val="100000"/>
              </a:lnSpc>
              <a:spcBef>
                <a:spcPct val="0"/>
              </a:spcBef>
              <a:buClrTx/>
              <a:buSzTx/>
              <a:buFontTx/>
              <a:buNone/>
            </a:pPr>
            <a:r>
              <a:rPr lang="en-US" altLang="en-US" dirty="0"/>
              <a:t>There are situations when a person can transfer all or part of a retiring allowance to a registered pension plan</a:t>
            </a:r>
          </a:p>
          <a:p>
            <a:pPr>
              <a:lnSpc>
                <a:spcPct val="100000"/>
              </a:lnSpc>
              <a:spcBef>
                <a:spcPct val="0"/>
              </a:spcBef>
              <a:buClrTx/>
              <a:buSzTx/>
              <a:buFontTx/>
              <a:buNone/>
            </a:pPr>
            <a:r>
              <a:rPr lang="en-US" altLang="en-US" dirty="0"/>
              <a:t>(RPP) or a registered retirement savings plan (RRSP). For more information, go to </a:t>
            </a:r>
            <a:r>
              <a:rPr lang="en-US" altLang="en-US" u="sng" dirty="0"/>
              <a:t>Transfer or a retiring </a:t>
            </a:r>
          </a:p>
          <a:p>
            <a:pPr>
              <a:lnSpc>
                <a:spcPct val="100000"/>
              </a:lnSpc>
              <a:spcBef>
                <a:spcPct val="0"/>
              </a:spcBef>
              <a:buClrTx/>
              <a:buSzTx/>
              <a:buFontTx/>
              <a:buNone/>
            </a:pPr>
            <a:r>
              <a:rPr lang="en-US" altLang="en-US" u="sng" dirty="0"/>
              <a:t>allowance</a:t>
            </a:r>
            <a:r>
              <a:rPr lang="en-US" altLang="en-US" dirty="0"/>
              <a:t> at </a:t>
            </a:r>
          </a:p>
          <a:p>
            <a:pPr>
              <a:lnSpc>
                <a:spcPct val="100000"/>
              </a:lnSpc>
              <a:spcBef>
                <a:spcPct val="0"/>
              </a:spcBef>
              <a:buClrTx/>
              <a:buSzTx/>
              <a:buFontTx/>
              <a:buNone/>
            </a:pPr>
            <a:endParaRPr lang="en-US" altLang="en-US" dirty="0">
              <a:hlinkClick r:id="rId2"/>
            </a:endParaRPr>
          </a:p>
          <a:p>
            <a:pPr>
              <a:lnSpc>
                <a:spcPct val="100000"/>
              </a:lnSpc>
              <a:spcBef>
                <a:spcPct val="0"/>
              </a:spcBef>
              <a:buClrTx/>
              <a:buSzTx/>
              <a:buFontTx/>
              <a:buNone/>
            </a:pPr>
            <a:r>
              <a:rPr lang="en-US" altLang="en-US" dirty="0">
                <a:hlinkClick r:id="rId2"/>
              </a:rPr>
              <a:t>www.canada.ca/en/revenue-agency/services/tax/businesses/topics/payroll/completing-filing-information-returns/</a:t>
            </a:r>
          </a:p>
          <a:p>
            <a:pPr>
              <a:lnSpc>
                <a:spcPct val="100000"/>
              </a:lnSpc>
              <a:spcBef>
                <a:spcPct val="0"/>
              </a:spcBef>
              <a:buClrTx/>
              <a:buSzTx/>
              <a:buFontTx/>
              <a:buNone/>
            </a:pPr>
            <a:r>
              <a:rPr lang="en-US" altLang="en-US" dirty="0">
                <a:hlinkClick r:id="rId2"/>
              </a:rPr>
              <a:t>t4-information-employers/special-situations/transfer-a-retiring-allowance.html</a:t>
            </a:r>
            <a:endParaRPr lang="en-US" altLang="en-US" dirty="0"/>
          </a:p>
          <a:p>
            <a:pPr>
              <a:spcBef>
                <a:spcPts val="600"/>
              </a:spcBef>
              <a:spcAft>
                <a:spcPts val="600"/>
              </a:spcAft>
              <a:defRPr/>
            </a:pPr>
            <a:endParaRPr lang="en-US" altLang="en-US" dirty="0"/>
          </a:p>
          <a:p>
            <a:endParaRPr lang="en-US" dirty="0"/>
          </a:p>
        </p:txBody>
      </p:sp>
    </p:spTree>
    <p:extLst>
      <p:ext uri="{BB962C8B-B14F-4D97-AF65-F5344CB8AC3E}">
        <p14:creationId xmlns:p14="http://schemas.microsoft.com/office/powerpoint/2010/main" val="381629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8720" y="1058091"/>
            <a:ext cx="9875520" cy="3801041"/>
          </a:xfrm>
          <a:prstGeom prst="rect">
            <a:avLst/>
          </a:prstGeom>
          <a:noFill/>
        </p:spPr>
        <p:txBody>
          <a:bodyPr wrap="square" rtlCol="0">
            <a:spAutoFit/>
          </a:bodyPr>
          <a:lstStyle/>
          <a:p>
            <a:pPr>
              <a:spcBef>
                <a:spcPts val="600"/>
              </a:spcBef>
              <a:spcAft>
                <a:spcPts val="600"/>
              </a:spcAft>
            </a:pPr>
            <a:r>
              <a:rPr lang="en-US" altLang="en-US" sz="2800" dirty="0"/>
              <a:t>If you wish to cash out all or a portion of your severance payment, these are the applicable tax rates:</a:t>
            </a:r>
          </a:p>
          <a:p>
            <a:pPr>
              <a:spcBef>
                <a:spcPts val="600"/>
              </a:spcBef>
              <a:spcAft>
                <a:spcPts val="600"/>
              </a:spcAft>
            </a:pPr>
            <a:endParaRPr lang="en-US" altLang="en-US" sz="2800" dirty="0"/>
          </a:p>
          <a:p>
            <a:pPr>
              <a:spcBef>
                <a:spcPts val="600"/>
              </a:spcBef>
              <a:spcAft>
                <a:spcPts val="600"/>
              </a:spcAft>
            </a:pPr>
            <a:r>
              <a:rPr lang="en-US" altLang="en-US" sz="2800" dirty="0"/>
              <a:t>	Under $5, </a:t>
            </a:r>
            <a:r>
              <a:rPr lang="en-US" altLang="en-US" sz="2800" dirty="0" smtClean="0"/>
              <a:t>000.00	= </a:t>
            </a:r>
            <a:r>
              <a:rPr lang="en-US" altLang="en-US" sz="2800" dirty="0"/>
              <a:t>tax deducted @ 10%</a:t>
            </a:r>
          </a:p>
          <a:p>
            <a:pPr>
              <a:spcBef>
                <a:spcPts val="600"/>
              </a:spcBef>
              <a:spcAft>
                <a:spcPts val="600"/>
              </a:spcAft>
            </a:pPr>
            <a:r>
              <a:rPr lang="en-US" altLang="en-US" sz="2800" dirty="0"/>
              <a:t>	$5, 000 - $15, 000 	= tax deducted @ 20%</a:t>
            </a:r>
          </a:p>
          <a:p>
            <a:pPr>
              <a:spcBef>
                <a:spcPts val="600"/>
              </a:spcBef>
              <a:spcAft>
                <a:spcPts val="600"/>
              </a:spcAft>
            </a:pPr>
            <a:r>
              <a:rPr lang="en-US" altLang="en-US" sz="2800" dirty="0"/>
              <a:t>	Over $15, 000 		= tax deducted @ 30%</a:t>
            </a:r>
          </a:p>
          <a:p>
            <a:endParaRPr lang="en-US" sz="2800" dirty="0"/>
          </a:p>
        </p:txBody>
      </p:sp>
    </p:spTree>
    <p:extLst>
      <p:ext uri="{BB962C8B-B14F-4D97-AF65-F5344CB8AC3E}">
        <p14:creationId xmlns:p14="http://schemas.microsoft.com/office/powerpoint/2010/main" val="81434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3831818"/>
          </a:xfrm>
          <a:prstGeom prst="rect">
            <a:avLst/>
          </a:prstGeom>
          <a:noFill/>
        </p:spPr>
        <p:txBody>
          <a:bodyPr wrap="square" rtlCol="0">
            <a:spAutoFit/>
          </a:bodyPr>
          <a:lstStyle/>
          <a:p>
            <a:pPr>
              <a:spcBef>
                <a:spcPts val="600"/>
              </a:spcBef>
              <a:spcAft>
                <a:spcPts val="600"/>
              </a:spcAft>
            </a:pPr>
            <a:r>
              <a:rPr lang="en-US" altLang="en-US" sz="2000" dirty="0" smtClean="0"/>
              <a:t>(Policy H7) - Main </a:t>
            </a:r>
            <a:r>
              <a:rPr lang="en-US" altLang="en-US" sz="2000" dirty="0"/>
              <a:t>points to remember:</a:t>
            </a:r>
          </a:p>
          <a:p>
            <a:pPr lvl="1">
              <a:spcBef>
                <a:spcPts val="600"/>
              </a:spcBef>
              <a:spcAft>
                <a:spcPts val="600"/>
              </a:spcAft>
            </a:pPr>
            <a:r>
              <a:rPr lang="en-US" altLang="en-US" sz="2000" dirty="0"/>
              <a:t>Carryover amount cannot exceed annual vacation entitlement</a:t>
            </a:r>
          </a:p>
          <a:p>
            <a:pPr lvl="1">
              <a:spcBef>
                <a:spcPts val="600"/>
              </a:spcBef>
              <a:spcAft>
                <a:spcPts val="600"/>
              </a:spcAft>
            </a:pPr>
            <a:r>
              <a:rPr lang="en-US" altLang="en-US" sz="2000" dirty="0"/>
              <a:t>The maximum time period for carryover for retirement purposes is 5 years. As soon as 1 day is set aside, retirement should fall within 5 years.</a:t>
            </a:r>
          </a:p>
          <a:p>
            <a:pPr lvl="1">
              <a:spcBef>
                <a:spcPts val="600"/>
              </a:spcBef>
              <a:spcAft>
                <a:spcPts val="600"/>
              </a:spcAft>
            </a:pPr>
            <a:r>
              <a:rPr lang="en-US" altLang="en-US" sz="2000" dirty="0"/>
              <a:t>Combined total of carryover and earned vacation credits cashed out at retirement should not exceed 362.5 hours (50) days</a:t>
            </a:r>
          </a:p>
          <a:p>
            <a:pPr lvl="1">
              <a:spcBef>
                <a:spcPts val="600"/>
              </a:spcBef>
              <a:spcAft>
                <a:spcPts val="600"/>
              </a:spcAft>
            </a:pPr>
            <a:r>
              <a:rPr lang="en-US" altLang="en-US" sz="2000" dirty="0"/>
              <a:t>If an employee requests to change their date of retirement or requests to withdraw their notice of retirement, they must submit the request in writing including the reason for request to their Dean</a:t>
            </a:r>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Vacation Carry Over for Retirement</a:t>
            </a:r>
            <a:endParaRPr lang="en-US" dirty="0"/>
          </a:p>
        </p:txBody>
      </p:sp>
    </p:spTree>
    <p:extLst>
      <p:ext uri="{BB962C8B-B14F-4D97-AF65-F5344CB8AC3E}">
        <p14:creationId xmlns:p14="http://schemas.microsoft.com/office/powerpoint/2010/main" val="147088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589" y="1319349"/>
            <a:ext cx="8921931" cy="5570756"/>
          </a:xfrm>
          <a:prstGeom prst="rect">
            <a:avLst/>
          </a:prstGeom>
          <a:noFill/>
        </p:spPr>
        <p:txBody>
          <a:bodyPr wrap="square" rtlCol="0">
            <a:spAutoFit/>
          </a:bodyPr>
          <a:lstStyle/>
          <a:p>
            <a:pPr marL="285750" indent="-285750">
              <a:defRPr/>
            </a:pPr>
            <a:r>
              <a:rPr lang="en-US" sz="1400" dirty="0"/>
              <a:t>CSSB Pensionable earnings include vacation pay paid on termination, retirement or death, up to the lessor of:</a:t>
            </a:r>
          </a:p>
          <a:p>
            <a:pPr>
              <a:buFont typeface="Wingdings" panose="05000000000000000000" pitchFamily="2" charset="2"/>
              <a:buNone/>
              <a:defRPr/>
            </a:pPr>
            <a:r>
              <a:rPr lang="en-US" sz="1400" dirty="0"/>
              <a:t>	2 years of normal vacation accruals, being the annual accrual rate in the fiscal year 	of termination, death or retirement plus the annual accrual rate in the prior fiscal year, or</a:t>
            </a:r>
          </a:p>
          <a:p>
            <a:pPr>
              <a:buFont typeface="Wingdings" panose="05000000000000000000" pitchFamily="2" charset="2"/>
              <a:buNone/>
              <a:defRPr/>
            </a:pPr>
            <a:r>
              <a:rPr lang="en-US" sz="1400" dirty="0"/>
              <a:t>	</a:t>
            </a:r>
            <a:endParaRPr lang="en-US" sz="1400" dirty="0" smtClean="0"/>
          </a:p>
          <a:p>
            <a:pPr>
              <a:buFont typeface="Wingdings" panose="05000000000000000000" pitchFamily="2" charset="2"/>
              <a:buNone/>
              <a:defRPr/>
            </a:pPr>
            <a:r>
              <a:rPr lang="en-US" sz="1400" b="1" u="sng" dirty="0" smtClean="0"/>
              <a:t>Example</a:t>
            </a:r>
            <a:r>
              <a:rPr lang="en-US" sz="1400" b="1" u="sng" dirty="0"/>
              <a:t>: </a:t>
            </a:r>
            <a:r>
              <a:rPr lang="en-US" sz="1400" dirty="0"/>
              <a:t>Vacation entitlement of 20 days per year, maximum of 40 days’ </a:t>
            </a:r>
            <a:r>
              <a:rPr lang="en-US" sz="1400" dirty="0" smtClean="0"/>
              <a:t>vacation </a:t>
            </a:r>
            <a:r>
              <a:rPr lang="en-US" sz="1400" dirty="0"/>
              <a:t>cash out subject to pension deductions, any unused vacation days over </a:t>
            </a:r>
            <a:r>
              <a:rPr lang="en-US" sz="1400" dirty="0" smtClean="0"/>
              <a:t>40 </a:t>
            </a:r>
            <a:r>
              <a:rPr lang="en-US" sz="1400" dirty="0"/>
              <a:t>days will be cashed out not subject to Pension deductions</a:t>
            </a:r>
          </a:p>
          <a:p>
            <a:pPr>
              <a:buFont typeface="Wingdings" panose="05000000000000000000" pitchFamily="2" charset="2"/>
              <a:buNone/>
              <a:defRPr/>
            </a:pPr>
            <a:r>
              <a:rPr lang="en-US" sz="1400" dirty="0"/>
              <a:t>	50 days. </a:t>
            </a:r>
          </a:p>
          <a:p>
            <a:pPr>
              <a:buFont typeface="Wingdings" panose="05000000000000000000" pitchFamily="2" charset="2"/>
              <a:buNone/>
              <a:defRPr/>
            </a:pPr>
            <a:endParaRPr lang="en-US" sz="1400" dirty="0" smtClean="0"/>
          </a:p>
          <a:p>
            <a:pPr>
              <a:buFont typeface="Wingdings" panose="05000000000000000000" pitchFamily="2" charset="2"/>
              <a:buNone/>
              <a:defRPr/>
            </a:pPr>
            <a:r>
              <a:rPr lang="en-US" sz="1400" b="1" u="sng" dirty="0" smtClean="0"/>
              <a:t>Example</a:t>
            </a:r>
            <a:r>
              <a:rPr lang="en-US" sz="1400" b="1" u="sng" dirty="0"/>
              <a:t>: </a:t>
            </a:r>
            <a:r>
              <a:rPr lang="en-US" sz="1400" dirty="0"/>
              <a:t>Vacation entitlement of 44 days per year, maximum of 50 days’ </a:t>
            </a:r>
            <a:r>
              <a:rPr lang="en-US" sz="1400" dirty="0" smtClean="0"/>
              <a:t>vacation </a:t>
            </a:r>
            <a:r>
              <a:rPr lang="en-US" sz="1400" dirty="0"/>
              <a:t>cash out subject to pension deductions, any unused vacation days over </a:t>
            </a:r>
            <a:r>
              <a:rPr lang="en-US" sz="1400" dirty="0" smtClean="0"/>
              <a:t>40 </a:t>
            </a:r>
            <a:r>
              <a:rPr lang="en-US" sz="1400" dirty="0"/>
              <a:t>days will be cashed out not subject to Pension </a:t>
            </a:r>
            <a:r>
              <a:rPr lang="en-US" sz="1400" dirty="0" smtClean="0"/>
              <a:t>deductions</a:t>
            </a:r>
          </a:p>
          <a:p>
            <a:pPr>
              <a:buFont typeface="Wingdings" panose="05000000000000000000" pitchFamily="2" charset="2"/>
              <a:buNone/>
              <a:defRPr/>
            </a:pPr>
            <a:endParaRPr lang="en-US" sz="1400" dirty="0"/>
          </a:p>
          <a:p>
            <a:pPr>
              <a:buFont typeface="Wingdings" panose="05000000000000000000" pitchFamily="2" charset="2"/>
              <a:buNone/>
              <a:defRPr/>
            </a:pPr>
            <a:r>
              <a:rPr lang="en-US" sz="1400" dirty="0"/>
              <a:t>*Note that the maximum accrual rate is reduced proportionately if the employee worked on a part-time basis in either of the two fiscal years prior to termination, death or retirement</a:t>
            </a:r>
            <a:r>
              <a:rPr lang="en-US" sz="1400" dirty="0" smtClean="0"/>
              <a:t>.*</a:t>
            </a:r>
          </a:p>
          <a:p>
            <a:pPr>
              <a:buFont typeface="Wingdings" panose="05000000000000000000" pitchFamily="2" charset="2"/>
              <a:buNone/>
              <a:defRPr/>
            </a:pPr>
            <a:endParaRPr lang="en-US" sz="1400" dirty="0"/>
          </a:p>
          <a:p>
            <a:pPr marL="285750" indent="-285750">
              <a:defRPr/>
            </a:pPr>
            <a:r>
              <a:rPr lang="en-US" sz="1400" dirty="0"/>
              <a:t>This provision does not limit the number of days of vacation that can be paid out, only the number of days of vacation pay that can be included as CSSB pensionable earnings</a:t>
            </a:r>
            <a:r>
              <a:rPr lang="en-US" sz="1400" dirty="0" smtClean="0"/>
              <a:t>.</a:t>
            </a:r>
          </a:p>
          <a:p>
            <a:pPr marL="285750" indent="-285750">
              <a:defRPr/>
            </a:pPr>
            <a:endParaRPr lang="en-US" sz="1400" dirty="0"/>
          </a:p>
          <a:p>
            <a:pPr marL="285750" indent="-285750">
              <a:defRPr/>
            </a:pPr>
            <a:r>
              <a:rPr lang="en-US" altLang="en-US" sz="1400" dirty="0"/>
              <a:t>Should you have more than the allotted CSSB pensionable vacation as outlined above, payment of these hours will be made upon termination</a:t>
            </a:r>
            <a:r>
              <a:rPr lang="en-US" altLang="en-US" sz="1400" dirty="0" smtClean="0"/>
              <a:t>.</a:t>
            </a:r>
          </a:p>
          <a:p>
            <a:pPr marL="285750" indent="-285750">
              <a:defRPr/>
            </a:pPr>
            <a:endParaRPr lang="en-US" altLang="en-US" sz="1400" dirty="0"/>
          </a:p>
          <a:p>
            <a:pPr marL="285750" indent="-285750">
              <a:defRPr/>
            </a:pPr>
            <a:r>
              <a:rPr lang="en-US" altLang="en-US" sz="1400" dirty="0" smtClean="0"/>
              <a:t>Teachers Retirement Allowance Fund (TRAF) </a:t>
            </a:r>
            <a:r>
              <a:rPr lang="en-US" altLang="en-US" sz="1400" dirty="0"/>
              <a:t>members do not have the option for pensionable vacation payout upon retirement.</a:t>
            </a:r>
          </a:p>
          <a:p>
            <a:pPr lvl="1">
              <a:spcBef>
                <a:spcPts val="600"/>
              </a:spcBef>
              <a:spcAft>
                <a:spcPts val="600"/>
              </a:spcAft>
              <a:defRPr/>
            </a:pPr>
            <a:endParaRPr lang="en-US" altLang="en-US" sz="2000" dirty="0"/>
          </a:p>
          <a:p>
            <a:endParaRPr lang="en-US" dirty="0"/>
          </a:p>
        </p:txBody>
      </p:sp>
      <p:sp>
        <p:nvSpPr>
          <p:cNvPr id="5" name="Title 1"/>
          <p:cNvSpPr>
            <a:spLocks noGrp="1"/>
          </p:cNvSpPr>
          <p:nvPr>
            <p:ph type="title"/>
          </p:nvPr>
        </p:nvSpPr>
        <p:spPr>
          <a:xfrm>
            <a:off x="838200" y="365126"/>
            <a:ext cx="10515600" cy="954224"/>
          </a:xfrm>
        </p:spPr>
        <p:txBody>
          <a:bodyPr/>
          <a:lstStyle/>
          <a:p>
            <a:r>
              <a:rPr lang="en-US" dirty="0" smtClean="0"/>
              <a:t>Vacation Carry Over for Retirement</a:t>
            </a:r>
            <a:endParaRPr lang="en-US" dirty="0"/>
          </a:p>
        </p:txBody>
      </p:sp>
    </p:spTree>
    <p:extLst>
      <p:ext uri="{BB962C8B-B14F-4D97-AF65-F5344CB8AC3E}">
        <p14:creationId xmlns:p14="http://schemas.microsoft.com/office/powerpoint/2010/main" val="2956663014"/>
      </p:ext>
    </p:extLst>
  </p:cSld>
  <p:clrMapOvr>
    <a:masterClrMapping/>
  </p:clrMapOvr>
</p:sld>
</file>

<file path=ppt/theme/theme1.xml><?xml version="1.0" encoding="utf-8"?>
<a:theme xmlns:a="http://schemas.openxmlformats.org/drawingml/2006/main" name="1_Office Theme">
  <a:themeElements>
    <a:clrScheme name="RRC Colours - Regular">
      <a:dk1>
        <a:srgbClr val="000000"/>
      </a:dk1>
      <a:lt1>
        <a:srgbClr val="FFFFFF"/>
      </a:lt1>
      <a:dk2>
        <a:srgbClr val="44546A"/>
      </a:dk2>
      <a:lt2>
        <a:srgbClr val="E7E6E6"/>
      </a:lt2>
      <a:accent1>
        <a:srgbClr val="00A3B3"/>
      </a:accent1>
      <a:accent2>
        <a:srgbClr val="92BB3E"/>
      </a:accent2>
      <a:accent3>
        <a:srgbClr val="EBD119"/>
      </a:accent3>
      <a:accent4>
        <a:srgbClr val="F26130"/>
      </a:accent4>
      <a:accent5>
        <a:srgbClr val="ED1847"/>
      </a:accent5>
      <a:accent6>
        <a:srgbClr val="95A8C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AM PPT Template" id="{75168502-0D39-F340-A13D-B638F3A9BB43}" vid="{24D57007-8FE0-6648-BF30-4E18D657B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B74186FA31904784AEC1743B551D68" ma:contentTypeVersion="14" ma:contentTypeDescription="Create a new document." ma:contentTypeScope="" ma:versionID="946b6f137d206175f44aa95296c78e28">
  <xsd:schema xmlns:xsd="http://www.w3.org/2001/XMLSchema" xmlns:xs="http://www.w3.org/2001/XMLSchema" xmlns:p="http://schemas.microsoft.com/office/2006/metadata/properties" xmlns:ns3="81d4c4bf-cd68-47ce-b900-2fec63b4b231" xmlns:ns4="51bdad52-a487-4afb-8233-5d9fb4a49889" targetNamespace="http://schemas.microsoft.com/office/2006/metadata/properties" ma:root="true" ma:fieldsID="578ee2bf9f65c0ea3b87be741bb0ee1b" ns3:_="" ns4:_="">
    <xsd:import namespace="81d4c4bf-cd68-47ce-b900-2fec63b4b231"/>
    <xsd:import namespace="51bdad52-a487-4afb-8233-5d9fb4a498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4c4bf-cd68-47ce-b900-2fec63b4b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bdad52-a487-4afb-8233-5d9fb4a498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2A80A-301D-45BE-94E8-B7B6829C7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4c4bf-cd68-47ce-b900-2fec63b4b231"/>
    <ds:schemaRef ds:uri="51bdad52-a487-4afb-8233-5d9fb4a49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51652-16D2-4E2F-BBD2-D6F9E2B34345}">
  <ds:schemaRefs>
    <ds:schemaRef ds:uri="http://schemas.microsoft.com/sharepoint/v3/contenttype/forms"/>
  </ds:schemaRefs>
</ds:datastoreItem>
</file>

<file path=customXml/itemProps3.xml><?xml version="1.0" encoding="utf-8"?>
<ds:datastoreItem xmlns:ds="http://schemas.openxmlformats.org/officeDocument/2006/customXml" ds:itemID="{AB34F61E-5A30-4CA4-ADFF-CA5DCD4DB4F2}">
  <ds:schemaRefs>
    <ds:schemaRef ds:uri="81d4c4bf-cd68-47ce-b900-2fec63b4b231"/>
    <ds:schemaRef ds:uri="51bdad52-a487-4afb-8233-5d9fb4a498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1_Office Theme</Template>
  <TotalTime>2597</TotalTime>
  <Words>1747</Words>
  <Application>Microsoft Office PowerPoint</Application>
  <PresentationFormat>Widescreen</PresentationFormat>
  <Paragraphs>150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1_Office Theme</vt:lpstr>
      <vt:lpstr>PowerPoint Presentation</vt:lpstr>
      <vt:lpstr>Pre-Retirement Information Session </vt:lpstr>
      <vt:lpstr>Thinking of Retiring? </vt:lpstr>
      <vt:lpstr>Severance (Retiring Allowance)</vt:lpstr>
      <vt:lpstr>Severance (Retiring Allowance)</vt:lpstr>
      <vt:lpstr>Severance (Retiring Allowance)</vt:lpstr>
      <vt:lpstr>PowerPoint Presentation</vt:lpstr>
      <vt:lpstr>Vacation Carry Over for Retirement</vt:lpstr>
      <vt:lpstr>Vacation Carry Over for Retirement</vt:lpstr>
      <vt:lpstr>Vacation Carry Over for Retirement</vt:lpstr>
      <vt:lpstr>Vacation Carry Over for Retirement</vt:lpstr>
      <vt:lpstr>Sample of Retirement Estimate</vt:lpstr>
      <vt:lpstr>Retiree Benefits</vt:lpstr>
      <vt:lpstr>Retiree Benefits</vt:lpstr>
      <vt:lpstr>Once a decision has been made</vt:lpstr>
      <vt:lpstr>Retirement Package from Pay and Benefits</vt:lpstr>
      <vt:lpstr>The Big Day!</vt:lpstr>
      <vt:lpstr>Thank you for your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Patricia Miriam Martel</dc:creator>
  <cp:lastModifiedBy>Petra Lucyk</cp:lastModifiedBy>
  <cp:revision>68</cp:revision>
  <dcterms:created xsi:type="dcterms:W3CDTF">2020-10-02T15:23:39Z</dcterms:created>
  <dcterms:modified xsi:type="dcterms:W3CDTF">2021-11-30T13:24:56Z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0x01010025B74186FA31904784AEC1743B551D68</vt:lpwstr>
  </property>
</Properties>
</file>