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7079"/>
    <a:srgbClr val="46969C"/>
    <a:srgbClr val="62A5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7504653-31A7-40BC-8C8D-64211141F526}" type="datetimeFigureOut">
              <a:rPr lang="en-CA" smtClean="0"/>
              <a:t>2021-02-11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8C584FD-BC4B-4D3F-83C3-D461366E0AD0}" type="slidenum">
              <a:rPr lang="en-CA" smtClean="0"/>
              <a:t>‹#›</a:t>
            </a:fld>
            <a:endParaRPr lang="en-CA"/>
          </a:p>
        </p:txBody>
      </p:sp>
    </p:spTree>
    <p:extLst>
      <p:ext uri="{BB962C8B-B14F-4D97-AF65-F5344CB8AC3E}">
        <p14:creationId xmlns:p14="http://schemas.microsoft.com/office/powerpoint/2010/main" val="1919938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7504653-31A7-40BC-8C8D-64211141F526}" type="datetimeFigureOut">
              <a:rPr lang="en-CA" smtClean="0"/>
              <a:t>2021-02-11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8C584FD-BC4B-4D3F-83C3-D461366E0AD0}" type="slidenum">
              <a:rPr lang="en-CA" smtClean="0"/>
              <a:t>‹#›</a:t>
            </a:fld>
            <a:endParaRPr lang="en-CA"/>
          </a:p>
        </p:txBody>
      </p:sp>
    </p:spTree>
    <p:extLst>
      <p:ext uri="{BB962C8B-B14F-4D97-AF65-F5344CB8AC3E}">
        <p14:creationId xmlns:p14="http://schemas.microsoft.com/office/powerpoint/2010/main" val="1727891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7504653-31A7-40BC-8C8D-64211141F526}" type="datetimeFigureOut">
              <a:rPr lang="en-CA" smtClean="0"/>
              <a:t>2021-02-11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8C584FD-BC4B-4D3F-83C3-D461366E0AD0}" type="slidenum">
              <a:rPr lang="en-CA" smtClean="0"/>
              <a:t>‹#›</a:t>
            </a:fld>
            <a:endParaRPr lang="en-CA"/>
          </a:p>
        </p:txBody>
      </p:sp>
    </p:spTree>
    <p:extLst>
      <p:ext uri="{BB962C8B-B14F-4D97-AF65-F5344CB8AC3E}">
        <p14:creationId xmlns:p14="http://schemas.microsoft.com/office/powerpoint/2010/main" val="118194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7504653-31A7-40BC-8C8D-64211141F526}" type="datetimeFigureOut">
              <a:rPr lang="en-CA" smtClean="0"/>
              <a:t>2021-02-11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8C584FD-BC4B-4D3F-83C3-D461366E0AD0}" type="slidenum">
              <a:rPr lang="en-CA" smtClean="0"/>
              <a:t>‹#›</a:t>
            </a:fld>
            <a:endParaRPr lang="en-CA"/>
          </a:p>
        </p:txBody>
      </p:sp>
    </p:spTree>
    <p:extLst>
      <p:ext uri="{BB962C8B-B14F-4D97-AF65-F5344CB8AC3E}">
        <p14:creationId xmlns:p14="http://schemas.microsoft.com/office/powerpoint/2010/main" val="1017021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7504653-31A7-40BC-8C8D-64211141F526}" type="datetimeFigureOut">
              <a:rPr lang="en-CA" smtClean="0"/>
              <a:t>2021-02-11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8C584FD-BC4B-4D3F-83C3-D461366E0AD0}" type="slidenum">
              <a:rPr lang="en-CA" smtClean="0"/>
              <a:t>‹#›</a:t>
            </a:fld>
            <a:endParaRPr lang="en-CA"/>
          </a:p>
        </p:txBody>
      </p:sp>
    </p:spTree>
    <p:extLst>
      <p:ext uri="{BB962C8B-B14F-4D97-AF65-F5344CB8AC3E}">
        <p14:creationId xmlns:p14="http://schemas.microsoft.com/office/powerpoint/2010/main" val="6196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7504653-31A7-40BC-8C8D-64211141F526}" type="datetimeFigureOut">
              <a:rPr lang="en-CA" smtClean="0"/>
              <a:t>2021-02-11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8C584FD-BC4B-4D3F-83C3-D461366E0AD0}" type="slidenum">
              <a:rPr lang="en-CA" smtClean="0"/>
              <a:t>‹#›</a:t>
            </a:fld>
            <a:endParaRPr lang="en-CA"/>
          </a:p>
        </p:txBody>
      </p:sp>
    </p:spTree>
    <p:extLst>
      <p:ext uri="{BB962C8B-B14F-4D97-AF65-F5344CB8AC3E}">
        <p14:creationId xmlns:p14="http://schemas.microsoft.com/office/powerpoint/2010/main" val="2370647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7504653-31A7-40BC-8C8D-64211141F526}" type="datetimeFigureOut">
              <a:rPr lang="en-CA" smtClean="0"/>
              <a:t>2021-02-11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8C584FD-BC4B-4D3F-83C3-D461366E0AD0}" type="slidenum">
              <a:rPr lang="en-CA" smtClean="0"/>
              <a:t>‹#›</a:t>
            </a:fld>
            <a:endParaRPr lang="en-CA"/>
          </a:p>
        </p:txBody>
      </p:sp>
    </p:spTree>
    <p:extLst>
      <p:ext uri="{BB962C8B-B14F-4D97-AF65-F5344CB8AC3E}">
        <p14:creationId xmlns:p14="http://schemas.microsoft.com/office/powerpoint/2010/main" val="139852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37504653-31A7-40BC-8C8D-64211141F526}" type="datetimeFigureOut">
              <a:rPr lang="en-CA" smtClean="0"/>
              <a:t>2021-02-11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8C584FD-BC4B-4D3F-83C3-D461366E0AD0}" type="slidenum">
              <a:rPr lang="en-CA" smtClean="0"/>
              <a:t>‹#›</a:t>
            </a:fld>
            <a:endParaRPr lang="en-CA"/>
          </a:p>
        </p:txBody>
      </p:sp>
    </p:spTree>
    <p:extLst>
      <p:ext uri="{BB962C8B-B14F-4D97-AF65-F5344CB8AC3E}">
        <p14:creationId xmlns:p14="http://schemas.microsoft.com/office/powerpoint/2010/main" val="367682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504653-31A7-40BC-8C8D-64211141F526}" type="datetimeFigureOut">
              <a:rPr lang="en-CA" smtClean="0"/>
              <a:t>2021-02-11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8C584FD-BC4B-4D3F-83C3-D461366E0AD0}" type="slidenum">
              <a:rPr lang="en-CA" smtClean="0"/>
              <a:t>‹#›</a:t>
            </a:fld>
            <a:endParaRPr lang="en-CA"/>
          </a:p>
        </p:txBody>
      </p:sp>
    </p:spTree>
    <p:extLst>
      <p:ext uri="{BB962C8B-B14F-4D97-AF65-F5344CB8AC3E}">
        <p14:creationId xmlns:p14="http://schemas.microsoft.com/office/powerpoint/2010/main" val="2532376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504653-31A7-40BC-8C8D-64211141F526}" type="datetimeFigureOut">
              <a:rPr lang="en-CA" smtClean="0"/>
              <a:t>2021-02-11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8C584FD-BC4B-4D3F-83C3-D461366E0AD0}" type="slidenum">
              <a:rPr lang="en-CA" smtClean="0"/>
              <a:t>‹#›</a:t>
            </a:fld>
            <a:endParaRPr lang="en-CA"/>
          </a:p>
        </p:txBody>
      </p:sp>
    </p:spTree>
    <p:extLst>
      <p:ext uri="{BB962C8B-B14F-4D97-AF65-F5344CB8AC3E}">
        <p14:creationId xmlns:p14="http://schemas.microsoft.com/office/powerpoint/2010/main" val="3051001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504653-31A7-40BC-8C8D-64211141F526}" type="datetimeFigureOut">
              <a:rPr lang="en-CA" smtClean="0"/>
              <a:t>2021-02-11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8C584FD-BC4B-4D3F-83C3-D461366E0AD0}" type="slidenum">
              <a:rPr lang="en-CA" smtClean="0"/>
              <a:t>‹#›</a:t>
            </a:fld>
            <a:endParaRPr lang="en-CA"/>
          </a:p>
        </p:txBody>
      </p:sp>
    </p:spTree>
    <p:extLst>
      <p:ext uri="{BB962C8B-B14F-4D97-AF65-F5344CB8AC3E}">
        <p14:creationId xmlns:p14="http://schemas.microsoft.com/office/powerpoint/2010/main" val="2939926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504653-31A7-40BC-8C8D-64211141F526}" type="datetimeFigureOut">
              <a:rPr lang="en-CA" smtClean="0"/>
              <a:t>2021-02-11</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C584FD-BC4B-4D3F-83C3-D461366E0AD0}" type="slidenum">
              <a:rPr lang="en-CA" smtClean="0"/>
              <a:t>‹#›</a:t>
            </a:fld>
            <a:endParaRPr lang="en-CA"/>
          </a:p>
        </p:txBody>
      </p:sp>
    </p:spTree>
    <p:extLst>
      <p:ext uri="{BB962C8B-B14F-4D97-AF65-F5344CB8AC3E}">
        <p14:creationId xmlns:p14="http://schemas.microsoft.com/office/powerpoint/2010/main" val="4004562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a%20href=%22https:/www.flaticon.com/authors/dinosoftlabs%22%20title=%22DinosoftLabs%22" TargetMode="External"/><Relationship Id="rId7" Type="http://schemas.openxmlformats.org/officeDocument/2006/relationships/image" Target="../media/image2.png"/><Relationship Id="rId2" Type="http://schemas.openxmlformats.org/officeDocument/2006/relationships/hyperlink" Target="https://doi.org/10.1080/03075079.2020.1730313" TargetMode="External"/><Relationship Id="rId1" Type="http://schemas.openxmlformats.org/officeDocument/2006/relationships/slideLayout" Target="../slideLayouts/slideLayout7.xml"/><Relationship Id="rId6" Type="http://schemas.openxmlformats.org/officeDocument/2006/relationships/hyperlink" Target="http://creativecommons.org/licenses/by-nc-sa/4.0/" TargetMode="External"/><Relationship Id="rId5" Type="http://schemas.openxmlformats.org/officeDocument/2006/relationships/image" Target="../media/image1.png"/><Relationship Id="rId10" Type="http://schemas.openxmlformats.org/officeDocument/2006/relationships/image" Target="../media/image5.png"/><Relationship Id="rId4" Type="http://schemas.openxmlformats.org/officeDocument/2006/relationships/hyperlink" Target="a%20href=%22https:/www.flaticon.com/%22%20title=%22Flaticon%22"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FC4572-0B50-4F8F-B804-004418372819}"/>
              </a:ext>
            </a:extLst>
          </p:cNvPr>
          <p:cNvSpPr txBox="1"/>
          <p:nvPr/>
        </p:nvSpPr>
        <p:spPr>
          <a:xfrm>
            <a:off x="500859" y="2651658"/>
            <a:ext cx="4524511" cy="2289858"/>
          </a:xfrm>
          <a:prstGeom prst="rect">
            <a:avLst/>
          </a:prstGeom>
          <a:noFill/>
        </p:spPr>
        <p:txBody>
          <a:bodyPr wrap="square" rtlCol="0" anchor="t">
            <a:spAutoFit/>
          </a:bodyPr>
          <a:lstStyle/>
          <a:p>
            <a:pPr>
              <a:lnSpc>
                <a:spcPct val="70000"/>
              </a:lnSpc>
            </a:pPr>
            <a:r>
              <a:rPr lang="en-US" sz="6000" b="1" cap="all" spc="200" dirty="0" smtClean="0">
                <a:solidFill>
                  <a:srgbClr val="C81F45"/>
                </a:solidFill>
                <a:cs typeface="Calibri"/>
              </a:rPr>
              <a:t>Contract cheating</a:t>
            </a:r>
          </a:p>
          <a:p>
            <a:pPr>
              <a:lnSpc>
                <a:spcPct val="70000"/>
              </a:lnSpc>
            </a:pPr>
            <a:r>
              <a:rPr lang="en-US" sz="2800" b="1" spc="200" dirty="0" smtClean="0">
                <a:cs typeface="Calibri"/>
              </a:rPr>
              <a:t>What you need to know about outsourcing assessments</a:t>
            </a:r>
            <a:endParaRPr lang="en-US" sz="3600" b="1" spc="200" dirty="0">
              <a:cs typeface="Calibri"/>
            </a:endParaRPr>
          </a:p>
        </p:txBody>
      </p:sp>
      <p:sp>
        <p:nvSpPr>
          <p:cNvPr id="4" name="TextBox 3">
            <a:extLst>
              <a:ext uri="{FF2B5EF4-FFF2-40B4-BE49-F238E27FC236}">
                <a16:creationId xmlns:a16="http://schemas.microsoft.com/office/drawing/2014/main" id="{02B1F6EA-430D-4992-943E-07657CB66196}"/>
              </a:ext>
            </a:extLst>
          </p:cNvPr>
          <p:cNvSpPr txBox="1"/>
          <p:nvPr/>
        </p:nvSpPr>
        <p:spPr>
          <a:xfrm>
            <a:off x="500859" y="5894342"/>
            <a:ext cx="5172719" cy="815608"/>
          </a:xfrm>
          <a:prstGeom prst="rect">
            <a:avLst/>
          </a:prstGeom>
          <a:solidFill>
            <a:schemeClr val="bg1"/>
          </a:solidFill>
        </p:spPr>
        <p:txBody>
          <a:bodyPr wrap="square" rtlCol="0" anchor="t">
            <a:spAutoFit/>
          </a:bodyPr>
          <a:lstStyle/>
          <a:p>
            <a:r>
              <a:rPr lang="en-US" sz="1200" dirty="0">
                <a:solidFill>
                  <a:schemeClr val="bg2">
                    <a:lumMod val="50000"/>
                  </a:schemeClr>
                </a:solidFill>
              </a:rPr>
              <a:t>Source: </a:t>
            </a:r>
            <a:r>
              <a:rPr lang="en-US" sz="1200" dirty="0" err="1" smtClean="0">
                <a:solidFill>
                  <a:schemeClr val="bg2">
                    <a:lumMod val="50000"/>
                  </a:schemeClr>
                </a:solidFill>
              </a:rPr>
              <a:t>Yorke</a:t>
            </a:r>
            <a:r>
              <a:rPr lang="en-US" sz="1200" dirty="0" smtClean="0">
                <a:solidFill>
                  <a:schemeClr val="bg2">
                    <a:lumMod val="50000"/>
                  </a:schemeClr>
                </a:solidFill>
              </a:rPr>
              <a:t>, </a:t>
            </a:r>
            <a:r>
              <a:rPr lang="en-US" sz="1200" dirty="0" err="1" smtClean="0">
                <a:solidFill>
                  <a:schemeClr val="bg2">
                    <a:lumMod val="50000"/>
                  </a:schemeClr>
                </a:solidFill>
              </a:rPr>
              <a:t>Sefcik</a:t>
            </a:r>
            <a:r>
              <a:rPr lang="en-US" sz="1200" dirty="0" smtClean="0">
                <a:solidFill>
                  <a:schemeClr val="bg2">
                    <a:lumMod val="50000"/>
                  </a:schemeClr>
                </a:solidFill>
              </a:rPr>
              <a:t>, &amp; </a:t>
            </a:r>
            <a:r>
              <a:rPr lang="en-US" sz="1200" dirty="0" err="1" smtClean="0">
                <a:solidFill>
                  <a:schemeClr val="bg2">
                    <a:lumMod val="50000"/>
                  </a:schemeClr>
                </a:solidFill>
              </a:rPr>
              <a:t>Veeran</a:t>
            </a:r>
            <a:r>
              <a:rPr lang="en-US" sz="1200" dirty="0" smtClean="0">
                <a:solidFill>
                  <a:schemeClr val="bg2">
                    <a:lumMod val="50000"/>
                  </a:schemeClr>
                </a:solidFill>
              </a:rPr>
              <a:t>-Colton (2020) </a:t>
            </a:r>
            <a:r>
              <a:rPr lang="en-US" sz="1200" i="1" dirty="0" smtClean="0">
                <a:solidFill>
                  <a:schemeClr val="bg2">
                    <a:lumMod val="50000"/>
                  </a:schemeClr>
                </a:solidFill>
              </a:rPr>
              <a:t>Contract </a:t>
            </a:r>
            <a:r>
              <a:rPr lang="en-US" sz="1200" i="1" dirty="0">
                <a:solidFill>
                  <a:schemeClr val="bg2">
                    <a:lumMod val="50000"/>
                  </a:schemeClr>
                </a:solidFill>
              </a:rPr>
              <a:t>c</a:t>
            </a:r>
            <a:r>
              <a:rPr lang="en-US" sz="1200" i="1" dirty="0" smtClean="0">
                <a:solidFill>
                  <a:schemeClr val="bg2">
                    <a:lumMod val="50000"/>
                  </a:schemeClr>
                </a:solidFill>
              </a:rPr>
              <a:t>heating and blackmail: A risky business. </a:t>
            </a:r>
            <a:r>
              <a:rPr lang="en-US" sz="1200" i="1" dirty="0" smtClean="0">
                <a:solidFill>
                  <a:schemeClr val="bg2">
                    <a:lumMod val="50000"/>
                  </a:schemeClr>
                </a:solidFill>
                <a:hlinkClick r:id="rId2"/>
              </a:rPr>
              <a:t>https://doi.org/10.1080/03075079.2020.1730313</a:t>
            </a:r>
            <a:endParaRPr lang="en-US" sz="1200" i="1" dirty="0" smtClean="0">
              <a:solidFill>
                <a:schemeClr val="bg2">
                  <a:lumMod val="50000"/>
                </a:schemeClr>
              </a:solidFill>
            </a:endParaRPr>
          </a:p>
          <a:p>
            <a:endParaRPr lang="en-US" sz="1200" i="1" dirty="0" smtClean="0">
              <a:solidFill>
                <a:schemeClr val="bg2">
                  <a:lumMod val="50000"/>
                </a:schemeClr>
              </a:solidFill>
            </a:endParaRPr>
          </a:p>
          <a:p>
            <a:r>
              <a:rPr lang="en-US" sz="1100" dirty="0">
                <a:solidFill>
                  <a:schemeClr val="bg2">
                    <a:lumMod val="50000"/>
                  </a:schemeClr>
                </a:solidFill>
                <a:ea typeface="Roboto" panose="02000000000000000000" pitchFamily="2" charset="0"/>
                <a:cs typeface="Calibri"/>
              </a:rPr>
              <a:t>Icons made by </a:t>
            </a:r>
            <a:r>
              <a:rPr lang="en-US" sz="1100" dirty="0" err="1" smtClean="0">
                <a:solidFill>
                  <a:schemeClr val="bg2">
                    <a:lumMod val="50000"/>
                  </a:schemeClr>
                </a:solidFill>
                <a:ea typeface="Roboto" panose="02000000000000000000" pitchFamily="2" charset="0"/>
                <a:cs typeface="Calibri"/>
                <a:hlinkClick r:id="rId3" action="ppaction://hlinkfile"/>
              </a:rPr>
              <a:t>DinosoftLabs</a:t>
            </a:r>
            <a:r>
              <a:rPr lang="en-US" sz="1100" dirty="0">
                <a:solidFill>
                  <a:schemeClr val="bg2">
                    <a:lumMod val="50000"/>
                  </a:schemeClr>
                </a:solidFill>
                <a:ea typeface="Roboto" panose="02000000000000000000" pitchFamily="2" charset="0"/>
                <a:cs typeface="Calibri"/>
              </a:rPr>
              <a:t> </a:t>
            </a:r>
            <a:r>
              <a:rPr lang="en-US" sz="1100" dirty="0" smtClean="0">
                <a:solidFill>
                  <a:schemeClr val="bg2">
                    <a:lumMod val="50000"/>
                  </a:schemeClr>
                </a:solidFill>
                <a:ea typeface="Roboto" panose="02000000000000000000" pitchFamily="2" charset="0"/>
                <a:cs typeface="Calibri"/>
              </a:rPr>
              <a:t>from </a:t>
            </a:r>
            <a:r>
              <a:rPr lang="en-US" sz="1100" dirty="0" smtClean="0">
                <a:solidFill>
                  <a:schemeClr val="bg2">
                    <a:lumMod val="50000"/>
                  </a:schemeClr>
                </a:solidFill>
                <a:ea typeface="Roboto" panose="02000000000000000000" pitchFamily="2" charset="0"/>
                <a:cs typeface="Calibri"/>
                <a:hlinkClick r:id="rId4" action="ppaction://hlinkfile"/>
              </a:rPr>
              <a:t>www.flaticon.com</a:t>
            </a:r>
            <a:endParaRPr lang="en-US" sz="1100" dirty="0">
              <a:solidFill>
                <a:schemeClr val="bg2">
                  <a:lumMod val="50000"/>
                </a:schemeClr>
              </a:solidFill>
              <a:ea typeface="Roboto" panose="02000000000000000000" pitchFamily="2" charset="0"/>
              <a:cs typeface="Calibri"/>
            </a:endParaRPr>
          </a:p>
        </p:txBody>
      </p:sp>
      <p:pic>
        <p:nvPicPr>
          <p:cNvPr id="5" name="Picture 4">
            <a:extLst>
              <a:ext uri="{FF2B5EF4-FFF2-40B4-BE49-F238E27FC236}">
                <a16:creationId xmlns:a16="http://schemas.microsoft.com/office/drawing/2014/main" id="{ECE7C689-7E0F-426E-BE8E-9E4637BE1690}"/>
              </a:ext>
            </a:extLst>
          </p:cNvPr>
          <p:cNvPicPr>
            <a:picLocks noChangeAspect="1"/>
          </p:cNvPicPr>
          <p:nvPr/>
        </p:nvPicPr>
        <p:blipFill>
          <a:blip r:embed="rId5"/>
          <a:stretch>
            <a:fillRect/>
          </a:stretch>
        </p:blipFill>
        <p:spPr>
          <a:xfrm>
            <a:off x="588244" y="5447848"/>
            <a:ext cx="838200" cy="295275"/>
          </a:xfrm>
          <a:prstGeom prst="rect">
            <a:avLst/>
          </a:prstGeom>
        </p:spPr>
      </p:pic>
      <p:sp>
        <p:nvSpPr>
          <p:cNvPr id="6" name="Rectangle 5">
            <a:extLst>
              <a:ext uri="{FF2B5EF4-FFF2-40B4-BE49-F238E27FC236}">
                <a16:creationId xmlns:a16="http://schemas.microsoft.com/office/drawing/2014/main" id="{4F322969-86B1-4289-853B-E82DD873F908}"/>
              </a:ext>
            </a:extLst>
          </p:cNvPr>
          <p:cNvSpPr/>
          <p:nvPr/>
        </p:nvSpPr>
        <p:spPr>
          <a:xfrm>
            <a:off x="1425749" y="5362256"/>
            <a:ext cx="4247829" cy="830997"/>
          </a:xfrm>
          <a:prstGeom prst="rect">
            <a:avLst/>
          </a:prstGeom>
        </p:spPr>
        <p:txBody>
          <a:bodyPr wrap="square">
            <a:spAutoFit/>
          </a:bodyPr>
          <a:lstStyle/>
          <a:p>
            <a:pPr fontAlgn="ctr"/>
            <a:r>
              <a:rPr lang="en-US" sz="1200" dirty="0">
                <a:latin typeface="Calibri" panose="020F0502020204030204" pitchFamily="34" charset="0"/>
                <a:cs typeface="Calibri" panose="020F0502020204030204" pitchFamily="34" charset="0"/>
              </a:rPr>
              <a:t>This work is licensed under a </a:t>
            </a:r>
            <a:r>
              <a:rPr lang="en-US" sz="1200" dirty="0">
                <a:latin typeface="Calibri" panose="020F0502020204030204" pitchFamily="34" charset="0"/>
                <a:cs typeface="Calibri" panose="020F0502020204030204" pitchFamily="34" charset="0"/>
                <a:hlinkClick r:id="rId6"/>
              </a:rPr>
              <a:t>Creative Commons Attribution-</a:t>
            </a:r>
            <a:r>
              <a:rPr lang="en-US" sz="1200" dirty="0" err="1">
                <a:latin typeface="Calibri" panose="020F0502020204030204" pitchFamily="34" charset="0"/>
                <a:cs typeface="Calibri" panose="020F0502020204030204" pitchFamily="34" charset="0"/>
                <a:hlinkClick r:id="rId6"/>
              </a:rPr>
              <a:t>NonCommercial</a:t>
            </a:r>
            <a:r>
              <a:rPr lang="en-US" sz="1200" dirty="0">
                <a:latin typeface="Calibri" panose="020F0502020204030204" pitchFamily="34" charset="0"/>
                <a:cs typeface="Calibri" panose="020F0502020204030204" pitchFamily="34" charset="0"/>
                <a:hlinkClick r:id="rId6"/>
              </a:rPr>
              <a:t>-</a:t>
            </a:r>
            <a:r>
              <a:rPr lang="en-US" sz="1200" dirty="0" err="1">
                <a:latin typeface="Calibri" panose="020F0502020204030204" pitchFamily="34" charset="0"/>
                <a:cs typeface="Calibri" panose="020F0502020204030204" pitchFamily="34" charset="0"/>
                <a:hlinkClick r:id="rId6"/>
              </a:rPr>
              <a:t>ShareAlike</a:t>
            </a:r>
            <a:r>
              <a:rPr lang="en-US" sz="1200" dirty="0">
                <a:latin typeface="Calibri" panose="020F0502020204030204" pitchFamily="34" charset="0"/>
                <a:cs typeface="Calibri" panose="020F0502020204030204" pitchFamily="34" charset="0"/>
                <a:hlinkClick r:id="rId6"/>
              </a:rPr>
              <a:t> 4.0 International License</a:t>
            </a:r>
            <a:r>
              <a:rPr lang="en-US" sz="1200" dirty="0">
                <a:latin typeface="Calibri" panose="020F0502020204030204" pitchFamily="34" charset="0"/>
                <a:cs typeface="Calibri" panose="020F0502020204030204" pitchFamily="34" charset="0"/>
              </a:rPr>
              <a:t>.</a:t>
            </a:r>
          </a:p>
          <a:p>
            <a:r>
              <a:rPr lang="en-US" sz="1200" dirty="0"/>
              <a:t/>
            </a:r>
            <a:br>
              <a:rPr lang="en-US" sz="1200" dirty="0"/>
            </a:br>
            <a:endParaRPr lang="en-CA" sz="1200" dirty="0"/>
          </a:p>
        </p:txBody>
      </p:sp>
      <p:sp>
        <p:nvSpPr>
          <p:cNvPr id="7" name="TextBox 6">
            <a:extLst>
              <a:ext uri="{FF2B5EF4-FFF2-40B4-BE49-F238E27FC236}">
                <a16:creationId xmlns:a16="http://schemas.microsoft.com/office/drawing/2014/main" id="{88817151-77AE-4798-89AA-50EDFC6F2CA4}"/>
              </a:ext>
            </a:extLst>
          </p:cNvPr>
          <p:cNvSpPr txBox="1"/>
          <p:nvPr/>
        </p:nvSpPr>
        <p:spPr>
          <a:xfrm>
            <a:off x="5673578" y="404924"/>
            <a:ext cx="5946341" cy="4462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000" b="1" dirty="0" smtClean="0">
                <a:solidFill>
                  <a:srgbClr val="047079"/>
                </a:solidFill>
                <a:latin typeface="Calibri" panose="020F0502020204030204" pitchFamily="34" charset="0"/>
                <a:ea typeface="Roboto" panose="02000000000000000000" pitchFamily="2" charset="0"/>
                <a:cs typeface="Calibri" panose="020F0502020204030204" pitchFamily="34" charset="0"/>
              </a:rPr>
              <a:t>What is contract cheating?</a:t>
            </a:r>
          </a:p>
          <a:p>
            <a:pPr algn="just"/>
            <a:r>
              <a:rPr lang="en-US" sz="1600" dirty="0" smtClean="0">
                <a:ea typeface="Roboto" panose="02000000000000000000" pitchFamily="2" charset="0"/>
                <a:cs typeface="Calibri"/>
              </a:rPr>
              <a:t>When you ask someone else (e.g. family, friend, tutor, contract cheating provider) to complete your assignments, tests, or exams for you, and then submit that academic work as if it were your own.</a:t>
            </a:r>
          </a:p>
          <a:p>
            <a:pPr algn="just"/>
            <a:endParaRPr lang="en-US" sz="2400" b="1" dirty="0" smtClean="0">
              <a:solidFill>
                <a:srgbClr val="047079"/>
              </a:solidFill>
              <a:latin typeface="Roboto" panose="02000000000000000000" pitchFamily="2" charset="0"/>
              <a:ea typeface="Roboto" panose="02000000000000000000" pitchFamily="2" charset="0"/>
              <a:cs typeface="Calibri"/>
            </a:endParaRPr>
          </a:p>
          <a:p>
            <a:pPr algn="just"/>
            <a:r>
              <a:rPr lang="en-US" sz="2000" b="1" dirty="0" smtClean="0">
                <a:solidFill>
                  <a:srgbClr val="047079"/>
                </a:solidFill>
                <a:latin typeface="Calibri" panose="020F0502020204030204" pitchFamily="34" charset="0"/>
                <a:ea typeface="Roboto" panose="02000000000000000000" pitchFamily="2" charset="0"/>
                <a:cs typeface="Calibri" panose="020F0502020204030204" pitchFamily="34" charset="0"/>
              </a:rPr>
              <a:t>Is contract cheating allowed?</a:t>
            </a:r>
          </a:p>
          <a:p>
            <a:pPr algn="just"/>
            <a:r>
              <a:rPr lang="en-US" sz="1600" dirty="0" smtClean="0">
                <a:ea typeface="Roboto" panose="02000000000000000000" pitchFamily="2" charset="0"/>
                <a:cs typeface="Calibri"/>
              </a:rPr>
              <a:t>No, it is not allowed and is a very serious form of academic misconduct. Contract cheating may be categorized as plagiarism, cheating on quizzes, tests or final exams, inappropriate collaboration, personation, and/or fraud.</a:t>
            </a:r>
            <a:endParaRPr lang="en-US" sz="1600" dirty="0">
              <a:ea typeface="Roboto" panose="02000000000000000000" pitchFamily="2" charset="0"/>
              <a:cs typeface="Calibri"/>
            </a:endParaRPr>
          </a:p>
          <a:p>
            <a:pPr algn="just"/>
            <a:endParaRPr lang="en-US" sz="2400" b="1" dirty="0" smtClean="0">
              <a:solidFill>
                <a:srgbClr val="047079"/>
              </a:solidFill>
              <a:latin typeface="Roboto" panose="02000000000000000000" pitchFamily="2" charset="0"/>
              <a:ea typeface="Roboto" panose="02000000000000000000" pitchFamily="2" charset="0"/>
              <a:cs typeface="Calibri"/>
            </a:endParaRPr>
          </a:p>
          <a:p>
            <a:pPr algn="just"/>
            <a:r>
              <a:rPr lang="en-US" sz="2000" b="1" dirty="0" smtClean="0">
                <a:solidFill>
                  <a:srgbClr val="047079"/>
                </a:solidFill>
                <a:latin typeface="Calibri" panose="020F0502020204030204" pitchFamily="34" charset="0"/>
                <a:ea typeface="Roboto" panose="02000000000000000000" pitchFamily="2" charset="0"/>
                <a:cs typeface="Calibri" panose="020F0502020204030204" pitchFamily="34" charset="0"/>
              </a:rPr>
              <a:t>What are the consequences of contract cheating?</a:t>
            </a:r>
          </a:p>
          <a:p>
            <a:pPr algn="just"/>
            <a:r>
              <a:rPr lang="en-US" sz="1600" dirty="0" smtClean="0">
                <a:ea typeface="Roboto" panose="02000000000000000000" pitchFamily="2" charset="0"/>
                <a:cs typeface="Calibri"/>
              </a:rPr>
              <a:t>If you engage in contract cheating, this can lead to allegations of academic misconduct, which may result in </a:t>
            </a:r>
            <a:r>
              <a:rPr lang="en-US" sz="1600" dirty="0" smtClean="0">
                <a:ea typeface="Roboto" panose="02000000000000000000" pitchFamily="2" charset="0"/>
                <a:cs typeface="Calibri"/>
              </a:rPr>
              <a:t>a grade of “0,” </a:t>
            </a:r>
            <a:r>
              <a:rPr lang="en-US" sz="1600" dirty="0" smtClean="0">
                <a:ea typeface="Roboto" panose="02000000000000000000" pitchFamily="2" charset="0"/>
                <a:cs typeface="Calibri"/>
              </a:rPr>
              <a:t>suspension </a:t>
            </a:r>
            <a:r>
              <a:rPr lang="en-US" sz="1600" dirty="0" smtClean="0">
                <a:ea typeface="Roboto" panose="02000000000000000000" pitchFamily="2" charset="0"/>
                <a:cs typeface="Calibri"/>
              </a:rPr>
              <a:t>and expulsion. </a:t>
            </a:r>
            <a:r>
              <a:rPr lang="en-US" sz="1600" b="1" dirty="0" smtClean="0">
                <a:solidFill>
                  <a:srgbClr val="047079"/>
                </a:solidFill>
                <a:ea typeface="Roboto" panose="02000000000000000000" pitchFamily="2" charset="0"/>
                <a:cs typeface="Calibri"/>
              </a:rPr>
              <a:t>Contract cheating providers may also blackmail you and report you to your school for cheating. </a:t>
            </a:r>
          </a:p>
        </p:txBody>
      </p:sp>
      <p:cxnSp>
        <p:nvCxnSpPr>
          <p:cNvPr id="26" name="Straight Connector 25"/>
          <p:cNvCxnSpPr/>
          <p:nvPr/>
        </p:nvCxnSpPr>
        <p:spPr>
          <a:xfrm>
            <a:off x="382773" y="5201937"/>
            <a:ext cx="11536326" cy="0"/>
          </a:xfrm>
          <a:prstGeom prst="line">
            <a:avLst/>
          </a:prstGeom>
          <a:ln w="38100" cmpd="dbl">
            <a:solidFill>
              <a:srgbClr val="7C878F"/>
            </a:solidFill>
          </a:ln>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112632" y="5555065"/>
            <a:ext cx="3583173" cy="551554"/>
          </a:xfrm>
          <a:prstGeom prst="rect">
            <a:avLst/>
          </a:prstGeom>
        </p:spPr>
      </p:pic>
      <p:sp>
        <p:nvSpPr>
          <p:cNvPr id="28" name="TextBox 27"/>
          <p:cNvSpPr txBox="1"/>
          <p:nvPr/>
        </p:nvSpPr>
        <p:spPr>
          <a:xfrm>
            <a:off x="6485860" y="6326059"/>
            <a:ext cx="5433239" cy="276999"/>
          </a:xfrm>
          <a:prstGeom prst="rect">
            <a:avLst/>
          </a:prstGeom>
          <a:noFill/>
        </p:spPr>
        <p:txBody>
          <a:bodyPr wrap="square" rtlCol="0">
            <a:spAutoFit/>
          </a:bodyPr>
          <a:lstStyle/>
          <a:p>
            <a:r>
              <a:rPr lang="en-CA" sz="1200" dirty="0" smtClean="0">
                <a:solidFill>
                  <a:schemeClr val="bg2">
                    <a:lumMod val="10000"/>
                  </a:schemeClr>
                </a:solidFill>
              </a:rPr>
              <a:t>This resource is shared as part of the Manitoba Academic Integrity Network (MAIN)</a:t>
            </a:r>
            <a:endParaRPr lang="en-CA" sz="1200" dirty="0">
              <a:solidFill>
                <a:schemeClr val="bg2">
                  <a:lumMod val="10000"/>
                </a:schemeClr>
              </a:solidFill>
            </a:endParaRPr>
          </a:p>
        </p:txBody>
      </p:sp>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73508" y="490179"/>
            <a:ext cx="400070" cy="400070"/>
          </a:xfrm>
          <a:prstGeom prst="rect">
            <a:avLst/>
          </a:prstGeom>
        </p:spPr>
      </p:pic>
      <p:pic>
        <p:nvPicPr>
          <p:cNvPr id="9" name="Picture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192396" y="3614394"/>
            <a:ext cx="481182" cy="481182"/>
          </a:xfrm>
          <a:prstGeom prst="rect">
            <a:avLst/>
          </a:prstGeom>
        </p:spPr>
      </p:pic>
      <p:pic>
        <p:nvPicPr>
          <p:cNvPr id="10" name="Picture 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215626" y="1915003"/>
            <a:ext cx="457952" cy="457952"/>
          </a:xfrm>
          <a:prstGeom prst="rect">
            <a:avLst/>
          </a:prstGeom>
        </p:spPr>
      </p:pic>
    </p:spTree>
    <p:extLst>
      <p:ext uri="{BB962C8B-B14F-4D97-AF65-F5344CB8AC3E}">
        <p14:creationId xmlns:p14="http://schemas.microsoft.com/office/powerpoint/2010/main" val="1733818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TotalTime>
  <Words>217</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Roboto</vt:lpstr>
      <vt:lpstr>Office Theme</vt:lpstr>
      <vt:lpstr>PowerPoint Presentation</vt:lpstr>
    </vt:vector>
  </TitlesOfParts>
  <Company>Red River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Vogt</dc:creator>
  <cp:lastModifiedBy>Lisa Vogt</cp:lastModifiedBy>
  <cp:revision>14</cp:revision>
  <dcterms:created xsi:type="dcterms:W3CDTF">2020-06-19T17:28:36Z</dcterms:created>
  <dcterms:modified xsi:type="dcterms:W3CDTF">2021-02-12T04:28:38Z</dcterms:modified>
</cp:coreProperties>
</file>