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724" r:id="rId2"/>
  </p:sldMasterIdLst>
  <p:notesMasterIdLst>
    <p:notesMasterId r:id="rId33"/>
  </p:notesMasterIdLst>
  <p:sldIdLst>
    <p:sldId id="258" r:id="rId3"/>
    <p:sldId id="269" r:id="rId4"/>
    <p:sldId id="274" r:id="rId5"/>
    <p:sldId id="270" r:id="rId6"/>
    <p:sldId id="281" r:id="rId7"/>
    <p:sldId id="276" r:id="rId8"/>
    <p:sldId id="277" r:id="rId9"/>
    <p:sldId id="290" r:id="rId10"/>
    <p:sldId id="284" r:id="rId11"/>
    <p:sldId id="280" r:id="rId12"/>
    <p:sldId id="279" r:id="rId13"/>
    <p:sldId id="271" r:id="rId14"/>
    <p:sldId id="291" r:id="rId15"/>
    <p:sldId id="295" r:id="rId16"/>
    <p:sldId id="296" r:id="rId17"/>
    <p:sldId id="294" r:id="rId18"/>
    <p:sldId id="298" r:id="rId19"/>
    <p:sldId id="299" r:id="rId20"/>
    <p:sldId id="292" r:id="rId21"/>
    <p:sldId id="293" r:id="rId22"/>
    <p:sldId id="297" r:id="rId23"/>
    <p:sldId id="300" r:id="rId24"/>
    <p:sldId id="272" r:id="rId25"/>
    <p:sldId id="288" r:id="rId26"/>
    <p:sldId id="301" r:id="rId27"/>
    <p:sldId id="286" r:id="rId28"/>
    <p:sldId id="287" r:id="rId29"/>
    <p:sldId id="267" r:id="rId30"/>
    <p:sldId id="268" r:id="rId31"/>
    <p:sldId id="264" r:id="rId32"/>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633D9-7081-4A37-80CE-281EE4744BDD}" v="247" dt="2020-11-02T03:43:09.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03"/>
    <p:restoredTop sz="72503" autoAdjust="0"/>
  </p:normalViewPr>
  <p:slideViewPr>
    <p:cSldViewPr snapToGrid="0" snapToObjects="1" showGuides="1">
      <p:cViewPr varScale="1">
        <p:scale>
          <a:sx n="109" d="100"/>
          <a:sy n="109" d="100"/>
        </p:scale>
        <p:origin x="2964" y="96"/>
      </p:cViewPr>
      <p:guideLst>
        <p:guide orient="horz" pos="16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1EE557-F1D9-43D3-9C47-EAF9DFCE335A}" type="datetimeFigureOut">
              <a:rPr lang="en-US" smtClean="0"/>
              <a:t>11/2/2020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45746-6175-44C7-8454-D576389789AC}" type="slidenum">
              <a:rPr lang="en-US" smtClean="0"/>
              <a:t>‹#›</a:t>
            </a:fld>
            <a:endParaRPr lang="en-US" dirty="0"/>
          </a:p>
        </p:txBody>
      </p:sp>
    </p:spTree>
    <p:extLst>
      <p:ext uri="{BB962C8B-B14F-4D97-AF65-F5344CB8AC3E}">
        <p14:creationId xmlns:p14="http://schemas.microsoft.com/office/powerpoint/2010/main" val="9226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Library’s Lunch</a:t>
            </a:r>
            <a:r>
              <a:rPr lang="en-US" baseline="0" dirty="0"/>
              <a:t> and Learn session on Making the Most of LinkedIn Learning. </a:t>
            </a:r>
          </a:p>
          <a:p>
            <a:endParaRPr lang="en-US" baseline="0" dirty="0"/>
          </a:p>
          <a:p>
            <a:r>
              <a:rPr lang="en-US" baseline="0" dirty="0"/>
              <a:t>The Lunch and Learns are an ongoing series of mini-lectures on a variety of research-based topics and databases. Please check the Lunch and Learn section on the library homepage for more information. </a:t>
            </a:r>
          </a:p>
          <a:p>
            <a:endParaRPr lang="en-US" baseline="0" dirty="0"/>
          </a:p>
          <a:p>
            <a:r>
              <a:rPr lang="en-US" baseline="0" dirty="0"/>
              <a:t>Let’s get started. </a:t>
            </a:r>
          </a:p>
          <a:p>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1</a:t>
            </a:fld>
            <a:endParaRPr lang="en-US" dirty="0"/>
          </a:p>
        </p:txBody>
      </p:sp>
    </p:spTree>
    <p:extLst>
      <p:ext uri="{BB962C8B-B14F-4D97-AF65-F5344CB8AC3E}">
        <p14:creationId xmlns:p14="http://schemas.microsoft.com/office/powerpoint/2010/main" val="10368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may notice this sign in. Make sure to put your academic email to get to the college login landing page.</a:t>
            </a:r>
          </a:p>
        </p:txBody>
      </p:sp>
      <p:sp>
        <p:nvSpPr>
          <p:cNvPr id="4" name="Slide Number Placeholder 3"/>
          <p:cNvSpPr>
            <a:spLocks noGrp="1"/>
          </p:cNvSpPr>
          <p:nvPr>
            <p:ph type="sldNum" sz="quarter" idx="5"/>
          </p:nvPr>
        </p:nvSpPr>
        <p:spPr/>
        <p:txBody>
          <a:bodyPr/>
          <a:lstStyle/>
          <a:p>
            <a:fld id="{62B45746-6175-44C7-8454-D576389789AC}" type="slidenum">
              <a:rPr lang="en-US" smtClean="0"/>
              <a:t>10</a:t>
            </a:fld>
            <a:endParaRPr lang="en-US" dirty="0"/>
          </a:p>
        </p:txBody>
      </p:sp>
    </p:spTree>
    <p:extLst>
      <p:ext uri="{BB962C8B-B14F-4D97-AF65-F5344CB8AC3E}">
        <p14:creationId xmlns:p14="http://schemas.microsoft.com/office/powerpoint/2010/main" val="1371956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Chances are if you don’t see the landing page,  but get LinkedIn Learning anyway, you are already signed in. In case you come to this page, put in your academic email and HUB password. In the end, there are lots of ways in, depending on where you happen to be at the moment.</a:t>
            </a:r>
          </a:p>
        </p:txBody>
      </p:sp>
      <p:sp>
        <p:nvSpPr>
          <p:cNvPr id="4" name="Slide Number Placeholder 3"/>
          <p:cNvSpPr>
            <a:spLocks noGrp="1"/>
          </p:cNvSpPr>
          <p:nvPr>
            <p:ph type="sldNum" sz="quarter" idx="5"/>
          </p:nvPr>
        </p:nvSpPr>
        <p:spPr/>
        <p:txBody>
          <a:bodyPr/>
          <a:lstStyle/>
          <a:p>
            <a:fld id="{62B45746-6175-44C7-8454-D576389789AC}" type="slidenum">
              <a:rPr lang="en-US" smtClean="0"/>
              <a:t>11</a:t>
            </a:fld>
            <a:endParaRPr lang="en-US" dirty="0"/>
          </a:p>
        </p:txBody>
      </p:sp>
    </p:spTree>
    <p:extLst>
      <p:ext uri="{BB962C8B-B14F-4D97-AF65-F5344CB8AC3E}">
        <p14:creationId xmlns:p14="http://schemas.microsoft.com/office/powerpoint/2010/main" val="1950686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we are in, we will look at the interface of LinkedIn Learning itself.</a:t>
            </a:r>
          </a:p>
        </p:txBody>
      </p:sp>
      <p:sp>
        <p:nvSpPr>
          <p:cNvPr id="4" name="Slide Number Placeholder 3"/>
          <p:cNvSpPr>
            <a:spLocks noGrp="1"/>
          </p:cNvSpPr>
          <p:nvPr>
            <p:ph type="sldNum" sz="quarter" idx="5"/>
          </p:nvPr>
        </p:nvSpPr>
        <p:spPr/>
        <p:txBody>
          <a:bodyPr/>
          <a:lstStyle/>
          <a:p>
            <a:fld id="{62B45746-6175-44C7-8454-D576389789AC}" type="slidenum">
              <a:rPr lang="en-US" smtClean="0"/>
              <a:t>12</a:t>
            </a:fld>
            <a:endParaRPr lang="en-US" dirty="0"/>
          </a:p>
        </p:txBody>
      </p:sp>
    </p:spTree>
    <p:extLst>
      <p:ext uri="{BB962C8B-B14F-4D97-AF65-F5344CB8AC3E}">
        <p14:creationId xmlns:p14="http://schemas.microsoft.com/office/powerpoint/2010/main" val="3195923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dirty="0"/>
              <a:t>LinkedIn Learning gives people a chance to set a weekly goal, but you can choose to not to use this function.</a:t>
            </a:r>
          </a:p>
          <a:p>
            <a:pPr marL="228600" indent="-228600">
              <a:buAutoNum type="arabicPeriod"/>
            </a:pPr>
            <a:endParaRPr lang="en-CA" dirty="0"/>
          </a:p>
          <a:p>
            <a:pPr marL="228600" indent="-228600">
              <a:buAutoNum type="arabicPeriod"/>
            </a:pPr>
            <a:r>
              <a:rPr lang="en-CA" dirty="0"/>
              <a:t>The banner sometimes features new or popular course and sometimes you see that ‘popular designation’ for some top courses.</a:t>
            </a:r>
            <a:br>
              <a:rPr lang="en-CA" dirty="0"/>
            </a:br>
            <a:endParaRPr lang="en-CA" dirty="0"/>
          </a:p>
          <a:p>
            <a:pPr marL="228600" indent="-228600">
              <a:buAutoNum type="arabicPeriod"/>
            </a:pPr>
            <a:r>
              <a:rPr lang="en-CA" dirty="0"/>
              <a:t>You will also see what courses are in progress or go to whatever courses you save.</a:t>
            </a:r>
            <a:br>
              <a:rPr lang="en-CA" dirty="0"/>
            </a:br>
            <a:endParaRPr lang="en-CA" dirty="0"/>
          </a:p>
        </p:txBody>
      </p:sp>
      <p:sp>
        <p:nvSpPr>
          <p:cNvPr id="4" name="Slide Number Placeholder 3"/>
          <p:cNvSpPr>
            <a:spLocks noGrp="1"/>
          </p:cNvSpPr>
          <p:nvPr>
            <p:ph type="sldNum" sz="quarter" idx="5"/>
          </p:nvPr>
        </p:nvSpPr>
        <p:spPr/>
        <p:txBody>
          <a:bodyPr/>
          <a:lstStyle/>
          <a:p>
            <a:fld id="{62B45746-6175-44C7-8454-D576389789AC}" type="slidenum">
              <a:rPr lang="en-US" smtClean="0"/>
              <a:t>13</a:t>
            </a:fld>
            <a:endParaRPr lang="en-US" dirty="0"/>
          </a:p>
        </p:txBody>
      </p:sp>
    </p:spTree>
    <p:extLst>
      <p:ext uri="{BB962C8B-B14F-4D97-AF65-F5344CB8AC3E}">
        <p14:creationId xmlns:p14="http://schemas.microsoft.com/office/powerpoint/2010/main" val="3194572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the top right hand of the interface, the ‘My Learning’ option shows what’s in progress, what’s saved, what’s in collections et cetera. </a:t>
            </a:r>
          </a:p>
          <a:p>
            <a:r>
              <a:rPr lang="en-CA" dirty="0"/>
              <a:t>I want to bring your attention to one particular aspect, the account settings. Right now, it’s not connected to my LinkedIn account. You have the option to connect your LinkedIn account with your college LinkedIn Learning account. It would make sharing your course accomplishments easier, or get course recommendations, even see the Questions and Answer section in the course content.</a:t>
            </a:r>
          </a:p>
          <a:p>
            <a:endParaRPr lang="en-CA" dirty="0"/>
          </a:p>
          <a:p>
            <a:r>
              <a:rPr lang="en-CA" dirty="0"/>
              <a:t>However, it’s up to you if you want to connect the two. </a:t>
            </a:r>
          </a:p>
        </p:txBody>
      </p:sp>
      <p:sp>
        <p:nvSpPr>
          <p:cNvPr id="4" name="Slide Number Placeholder 3"/>
          <p:cNvSpPr>
            <a:spLocks noGrp="1"/>
          </p:cNvSpPr>
          <p:nvPr>
            <p:ph type="sldNum" sz="quarter" idx="5"/>
          </p:nvPr>
        </p:nvSpPr>
        <p:spPr/>
        <p:txBody>
          <a:bodyPr/>
          <a:lstStyle/>
          <a:p>
            <a:fld id="{62B45746-6175-44C7-8454-D576389789AC}" type="slidenum">
              <a:rPr lang="en-US" smtClean="0"/>
              <a:t>14</a:t>
            </a:fld>
            <a:endParaRPr lang="en-US" dirty="0"/>
          </a:p>
        </p:txBody>
      </p:sp>
    </p:spTree>
    <p:extLst>
      <p:ext uri="{BB962C8B-B14F-4D97-AF65-F5344CB8AC3E}">
        <p14:creationId xmlns:p14="http://schemas.microsoft.com/office/powerpoint/2010/main" val="2614100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However, if you choose to, go to your account, choose settings, and click to connect your account and follow the instructions.</a:t>
            </a:r>
          </a:p>
        </p:txBody>
      </p:sp>
      <p:sp>
        <p:nvSpPr>
          <p:cNvPr id="4" name="Slide Number Placeholder 3"/>
          <p:cNvSpPr>
            <a:spLocks noGrp="1"/>
          </p:cNvSpPr>
          <p:nvPr>
            <p:ph type="sldNum" sz="quarter" idx="5"/>
          </p:nvPr>
        </p:nvSpPr>
        <p:spPr/>
        <p:txBody>
          <a:bodyPr/>
          <a:lstStyle/>
          <a:p>
            <a:fld id="{62B45746-6175-44C7-8454-D576389789AC}" type="slidenum">
              <a:rPr lang="en-US" smtClean="0"/>
              <a:t>15</a:t>
            </a:fld>
            <a:endParaRPr lang="en-US" dirty="0"/>
          </a:p>
        </p:txBody>
      </p:sp>
    </p:spTree>
    <p:extLst>
      <p:ext uri="{BB962C8B-B14F-4D97-AF65-F5344CB8AC3E}">
        <p14:creationId xmlns:p14="http://schemas.microsoft.com/office/powerpoint/2010/main" val="1140941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LinkedIn Learning does feature a search box. Put in a keyword, sometimes the search box will autofill to make the choice easy, or simply put in the word and click 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 results are by best match, with an option to sort by newest videos or course counts.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the right hand side, you will see a number of ways to filter, with each option showing the number of videos, or courses, in brackets. Videos are those short clips that make up a course or see the courses themselves. You can also look at levels from Beginner to advance, time to complete, and much more to choose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Each option has a release date, number of views, and time frames.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bookmark symbol appears throughout the site and allows you to save a course or video for later viewing. If you want to organize your videos, the more (inaudible) drop-down allows you to use the ‘Collections’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62B45746-6175-44C7-8454-D576389789AC}" type="slidenum">
              <a:rPr lang="en-US" smtClean="0"/>
              <a:t>16</a:t>
            </a:fld>
            <a:endParaRPr lang="en-US" dirty="0"/>
          </a:p>
        </p:txBody>
      </p:sp>
    </p:spTree>
    <p:extLst>
      <p:ext uri="{BB962C8B-B14F-4D97-AF65-F5344CB8AC3E}">
        <p14:creationId xmlns:p14="http://schemas.microsoft.com/office/powerpoint/2010/main" val="411225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Create a new collection or add to one you already created. Think of it as putting your computer files in an electronic folder rather than have them scattered around your computer drives.</a:t>
            </a:r>
          </a:p>
        </p:txBody>
      </p:sp>
      <p:sp>
        <p:nvSpPr>
          <p:cNvPr id="4" name="Slide Number Placeholder 3"/>
          <p:cNvSpPr>
            <a:spLocks noGrp="1"/>
          </p:cNvSpPr>
          <p:nvPr>
            <p:ph type="sldNum" sz="quarter" idx="5"/>
          </p:nvPr>
        </p:nvSpPr>
        <p:spPr/>
        <p:txBody>
          <a:bodyPr/>
          <a:lstStyle/>
          <a:p>
            <a:fld id="{62B45746-6175-44C7-8454-D576389789AC}" type="slidenum">
              <a:rPr lang="en-US" smtClean="0"/>
              <a:t>17</a:t>
            </a:fld>
            <a:endParaRPr lang="en-US" dirty="0"/>
          </a:p>
        </p:txBody>
      </p:sp>
    </p:spTree>
    <p:extLst>
      <p:ext uri="{BB962C8B-B14F-4D97-AF65-F5344CB8AC3E}">
        <p14:creationId xmlns:p14="http://schemas.microsoft.com/office/powerpoint/2010/main" val="2886373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you create a collection, you can add a title and short description. This is either for your benefit or if you chose to share it with someone.</a:t>
            </a:r>
          </a:p>
        </p:txBody>
      </p:sp>
      <p:sp>
        <p:nvSpPr>
          <p:cNvPr id="4" name="Slide Number Placeholder 3"/>
          <p:cNvSpPr>
            <a:spLocks noGrp="1"/>
          </p:cNvSpPr>
          <p:nvPr>
            <p:ph type="sldNum" sz="quarter" idx="5"/>
          </p:nvPr>
        </p:nvSpPr>
        <p:spPr/>
        <p:txBody>
          <a:bodyPr/>
          <a:lstStyle/>
          <a:p>
            <a:fld id="{62B45746-6175-44C7-8454-D576389789AC}" type="slidenum">
              <a:rPr lang="en-US" smtClean="0"/>
              <a:t>18</a:t>
            </a:fld>
            <a:endParaRPr lang="en-US" dirty="0"/>
          </a:p>
        </p:txBody>
      </p:sp>
    </p:spTree>
    <p:extLst>
      <p:ext uri="{BB962C8B-B14F-4D97-AF65-F5344CB8AC3E}">
        <p14:creationId xmlns:p14="http://schemas.microsoft.com/office/powerpoint/2010/main" val="1243356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your not getting results with keywords or if you want to take a look around, browsing allows you to see categories and what’s offered within those categories. You can even go further by choosing ‘show all’ to further explore course choices in a subtopic.</a:t>
            </a:r>
          </a:p>
        </p:txBody>
      </p:sp>
      <p:sp>
        <p:nvSpPr>
          <p:cNvPr id="4" name="Slide Number Placeholder 3"/>
          <p:cNvSpPr>
            <a:spLocks noGrp="1"/>
          </p:cNvSpPr>
          <p:nvPr>
            <p:ph type="sldNum" sz="quarter" idx="5"/>
          </p:nvPr>
        </p:nvSpPr>
        <p:spPr/>
        <p:txBody>
          <a:bodyPr/>
          <a:lstStyle/>
          <a:p>
            <a:fld id="{62B45746-6175-44C7-8454-D576389789AC}" type="slidenum">
              <a:rPr lang="en-US" smtClean="0"/>
              <a:t>19</a:t>
            </a:fld>
            <a:endParaRPr lang="en-US" dirty="0"/>
          </a:p>
        </p:txBody>
      </p:sp>
    </p:spTree>
    <p:extLst>
      <p:ext uri="{BB962C8B-B14F-4D97-AF65-F5344CB8AC3E}">
        <p14:creationId xmlns:p14="http://schemas.microsoft.com/office/powerpoint/2010/main" val="293898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following will highlight this beneficial resource, addressing a student audience. Some may already viewed courses and clips within a given Red River course on Learn. Whether this is an introduction. or a refresher, the question remains the same-why would I want to do this? The answer depends on the motivation before typing login credentials.</a:t>
            </a:r>
          </a:p>
        </p:txBody>
      </p:sp>
      <p:sp>
        <p:nvSpPr>
          <p:cNvPr id="4" name="Slide Number Placeholder 3"/>
          <p:cNvSpPr>
            <a:spLocks noGrp="1"/>
          </p:cNvSpPr>
          <p:nvPr>
            <p:ph type="sldNum" sz="quarter" idx="5"/>
          </p:nvPr>
        </p:nvSpPr>
        <p:spPr/>
        <p:txBody>
          <a:bodyPr/>
          <a:lstStyle/>
          <a:p>
            <a:fld id="{62B45746-6175-44C7-8454-D576389789AC}" type="slidenum">
              <a:rPr lang="en-US" smtClean="0"/>
              <a:t>2</a:t>
            </a:fld>
            <a:endParaRPr lang="en-US" dirty="0"/>
          </a:p>
        </p:txBody>
      </p:sp>
    </p:spTree>
    <p:extLst>
      <p:ext uri="{BB962C8B-B14F-4D97-AF65-F5344CB8AC3E}">
        <p14:creationId xmlns:p14="http://schemas.microsoft.com/office/powerpoint/2010/main" val="1268460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the end, you come to the course itself, the backbone of LinkedIn Learning so to speak.</a:t>
            </a:r>
          </a:p>
          <a:p>
            <a:endParaRPr lang="en-CA" dirty="0"/>
          </a:p>
          <a:p>
            <a:pPr marL="228600" indent="-228600">
              <a:buAutoNum type="arabicPeriod"/>
            </a:pPr>
            <a:r>
              <a:rPr lang="en-CA" dirty="0"/>
              <a:t>(click)Have a look at the videos making up the course, with an option to only save a short clip. Each time you view a video, you get a checkmark.</a:t>
            </a:r>
            <a:br>
              <a:rPr lang="en-CA" dirty="0"/>
            </a:br>
            <a:endParaRPr lang="en-CA" dirty="0"/>
          </a:p>
          <a:p>
            <a:pPr marL="228600" indent="-228600">
              <a:buAutoNum type="arabicPeriod"/>
            </a:pPr>
            <a:r>
              <a:rPr lang="en-CA" dirty="0"/>
              <a:t>(click)There are overviews showing if there’s quizzes, a notebook section to take notes while you watch and export for later, there’s also a transcript for those who need to refer back to a point of interest in a course.</a:t>
            </a:r>
            <a:br>
              <a:rPr lang="en-CA" dirty="0"/>
            </a:br>
            <a:endParaRPr lang="en-CA" dirty="0"/>
          </a:p>
          <a:p>
            <a:pPr marL="228600" indent="-228600">
              <a:buAutoNum type="arabicPeriod"/>
            </a:pPr>
            <a:r>
              <a:rPr lang="en-CA" dirty="0"/>
              <a:t>(Click)Exercise files will have things like glossaries, worksheets, or computer files depending on what’s being covered. It’s where you also find certificates to download at the completion of a course, we will look at that momentarily.</a:t>
            </a:r>
            <a:br>
              <a:rPr lang="en-CA" dirty="0"/>
            </a:br>
            <a:endParaRPr lang="en-CA" dirty="0"/>
          </a:p>
          <a:p>
            <a:pPr marL="228600" indent="-228600">
              <a:buAutoNum type="arabicPeriod"/>
            </a:pPr>
            <a:r>
              <a:rPr lang="en-CA" dirty="0"/>
              <a:t>The course interface also features playback speed options, full screen, and closed captioning, and related courses. </a:t>
            </a:r>
          </a:p>
          <a:p>
            <a:pPr marL="0" indent="0">
              <a:buNone/>
            </a:pPr>
            <a:endParaRPr lang="en-CA" dirty="0"/>
          </a:p>
        </p:txBody>
      </p:sp>
      <p:sp>
        <p:nvSpPr>
          <p:cNvPr id="4" name="Slide Number Placeholder 3"/>
          <p:cNvSpPr>
            <a:spLocks noGrp="1"/>
          </p:cNvSpPr>
          <p:nvPr>
            <p:ph type="sldNum" sz="quarter" idx="5"/>
          </p:nvPr>
        </p:nvSpPr>
        <p:spPr/>
        <p:txBody>
          <a:bodyPr/>
          <a:lstStyle/>
          <a:p>
            <a:fld id="{62B45746-6175-44C7-8454-D576389789AC}" type="slidenum">
              <a:rPr lang="en-US" smtClean="0"/>
              <a:t>20</a:t>
            </a:fld>
            <a:endParaRPr lang="en-US" dirty="0"/>
          </a:p>
        </p:txBody>
      </p:sp>
    </p:spTree>
    <p:extLst>
      <p:ext uri="{BB962C8B-B14F-4D97-AF65-F5344CB8AC3E}">
        <p14:creationId xmlns:p14="http://schemas.microsoft.com/office/powerpoint/2010/main" val="805397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connected you LinkedIn Account, you can these accomplishments on your page.</a:t>
            </a:r>
          </a:p>
        </p:txBody>
      </p:sp>
      <p:sp>
        <p:nvSpPr>
          <p:cNvPr id="4" name="Slide Number Placeholder 3"/>
          <p:cNvSpPr>
            <a:spLocks noGrp="1"/>
          </p:cNvSpPr>
          <p:nvPr>
            <p:ph type="sldNum" sz="quarter" idx="5"/>
          </p:nvPr>
        </p:nvSpPr>
        <p:spPr/>
        <p:txBody>
          <a:bodyPr/>
          <a:lstStyle/>
          <a:p>
            <a:fld id="{62B45746-6175-44C7-8454-D576389789AC}" type="slidenum">
              <a:rPr lang="en-US" smtClean="0"/>
              <a:t>21</a:t>
            </a:fld>
            <a:endParaRPr lang="en-US" dirty="0"/>
          </a:p>
        </p:txBody>
      </p:sp>
    </p:spTree>
    <p:extLst>
      <p:ext uri="{BB962C8B-B14F-4D97-AF65-F5344CB8AC3E}">
        <p14:creationId xmlns:p14="http://schemas.microsoft.com/office/powerpoint/2010/main" val="1894557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However, it’s also a good practice to save a PDF copy and add it to an electronic portfolio or print it off for a hard copy version. </a:t>
            </a:r>
          </a:p>
        </p:txBody>
      </p:sp>
      <p:sp>
        <p:nvSpPr>
          <p:cNvPr id="4" name="Slide Number Placeholder 3"/>
          <p:cNvSpPr>
            <a:spLocks noGrp="1"/>
          </p:cNvSpPr>
          <p:nvPr>
            <p:ph type="sldNum" sz="quarter" idx="5"/>
          </p:nvPr>
        </p:nvSpPr>
        <p:spPr/>
        <p:txBody>
          <a:bodyPr/>
          <a:lstStyle/>
          <a:p>
            <a:fld id="{62B45746-6175-44C7-8454-D576389789AC}" type="slidenum">
              <a:rPr lang="en-US" smtClean="0"/>
              <a:t>22</a:t>
            </a:fld>
            <a:endParaRPr lang="en-US" dirty="0"/>
          </a:p>
        </p:txBody>
      </p:sp>
    </p:spTree>
    <p:extLst>
      <p:ext uri="{BB962C8B-B14F-4D97-AF65-F5344CB8AC3E}">
        <p14:creationId xmlns:p14="http://schemas.microsoft.com/office/powerpoint/2010/main" val="2441641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Did you know, LinkedIn Learning has more than just courses? Perhaps there is time for a challenge or for something different? Check out these three items of interest starting with Learning Paths.</a:t>
            </a:r>
          </a:p>
        </p:txBody>
      </p:sp>
      <p:sp>
        <p:nvSpPr>
          <p:cNvPr id="4" name="Slide Number Placeholder 3"/>
          <p:cNvSpPr>
            <a:spLocks noGrp="1"/>
          </p:cNvSpPr>
          <p:nvPr>
            <p:ph type="sldNum" sz="quarter" idx="5"/>
          </p:nvPr>
        </p:nvSpPr>
        <p:spPr/>
        <p:txBody>
          <a:bodyPr/>
          <a:lstStyle/>
          <a:p>
            <a:fld id="{62B45746-6175-44C7-8454-D576389789AC}" type="slidenum">
              <a:rPr lang="en-US" smtClean="0"/>
              <a:t>23</a:t>
            </a:fld>
            <a:endParaRPr lang="en-US" dirty="0"/>
          </a:p>
        </p:txBody>
      </p:sp>
    </p:spTree>
    <p:extLst>
      <p:ext uri="{BB962C8B-B14F-4D97-AF65-F5344CB8AC3E}">
        <p14:creationId xmlns:p14="http://schemas.microsoft.com/office/powerpoint/2010/main" val="1032821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Learning Paths are a curated collection of LinkedIn Learning courses that not only earns certificates for individual courses, but also gives you one for the whole path devoted to one topic. Each Learning Path has:</a:t>
            </a:r>
          </a:p>
          <a:p>
            <a:endParaRPr lang="en-CA" dirty="0"/>
          </a:p>
          <a:p>
            <a:pPr marL="228600" indent="-228600">
              <a:buAutoNum type="arabicPeriod"/>
            </a:pPr>
            <a:r>
              <a:rPr lang="en-CA" dirty="0"/>
              <a:t>An overview of how many hours it would take to complete the Learning Path, how many items, and a place to click start. You can only do one path at a time and it’s good to focus on one particular area.</a:t>
            </a:r>
            <a:br>
              <a:rPr lang="en-CA" dirty="0"/>
            </a:br>
            <a:endParaRPr lang="en-CA" dirty="0"/>
          </a:p>
          <a:p>
            <a:pPr marL="228600" indent="-228600">
              <a:buAutoNum type="arabicPeriod"/>
            </a:pPr>
            <a:r>
              <a:rPr lang="en-CA" dirty="0"/>
              <a:t>A short blurb gives you an overview of  what the path is about and its applications.</a:t>
            </a:r>
            <a:br>
              <a:rPr lang="en-CA" dirty="0"/>
            </a:br>
            <a:endParaRPr lang="en-CA" dirty="0"/>
          </a:p>
          <a:p>
            <a:pPr marL="228600" indent="-228600">
              <a:buAutoNum type="arabicPeriod"/>
            </a:pPr>
            <a:r>
              <a:rPr lang="en-CA" dirty="0"/>
              <a:t>Finally the courses themselves with each dot filled in upon completing a course.</a:t>
            </a:r>
          </a:p>
        </p:txBody>
      </p:sp>
      <p:sp>
        <p:nvSpPr>
          <p:cNvPr id="4" name="Slide Number Placeholder 3"/>
          <p:cNvSpPr>
            <a:spLocks noGrp="1"/>
          </p:cNvSpPr>
          <p:nvPr>
            <p:ph type="sldNum" sz="quarter" idx="5"/>
          </p:nvPr>
        </p:nvSpPr>
        <p:spPr/>
        <p:txBody>
          <a:bodyPr/>
          <a:lstStyle/>
          <a:p>
            <a:fld id="{62B45746-6175-44C7-8454-D576389789AC}" type="slidenum">
              <a:rPr lang="en-US" smtClean="0"/>
              <a:t>24</a:t>
            </a:fld>
            <a:endParaRPr lang="en-US" dirty="0"/>
          </a:p>
        </p:txBody>
      </p:sp>
    </p:spTree>
    <p:extLst>
      <p:ext uri="{BB962C8B-B14F-4D97-AF65-F5344CB8AC3E}">
        <p14:creationId xmlns:p14="http://schemas.microsoft.com/office/powerpoint/2010/main" val="2468474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‘Big Think’ collection was a happy accident while exploring LinkedIn Learning. Each topic features leaders in the field of business and even the arts on things that matter to life-long learners. Save a topic of interest for later viewing.</a:t>
            </a:r>
          </a:p>
        </p:txBody>
      </p:sp>
      <p:sp>
        <p:nvSpPr>
          <p:cNvPr id="4" name="Slide Number Placeholder 3"/>
          <p:cNvSpPr>
            <a:spLocks noGrp="1"/>
          </p:cNvSpPr>
          <p:nvPr>
            <p:ph type="sldNum" sz="quarter" idx="5"/>
          </p:nvPr>
        </p:nvSpPr>
        <p:spPr/>
        <p:txBody>
          <a:bodyPr/>
          <a:lstStyle/>
          <a:p>
            <a:fld id="{62B45746-6175-44C7-8454-D576389789AC}" type="slidenum">
              <a:rPr lang="en-US" smtClean="0"/>
              <a:t>25</a:t>
            </a:fld>
            <a:endParaRPr lang="en-US" dirty="0"/>
          </a:p>
        </p:txBody>
      </p:sp>
    </p:spTree>
    <p:extLst>
      <p:ext uri="{BB962C8B-B14F-4D97-AF65-F5344CB8AC3E}">
        <p14:creationId xmlns:p14="http://schemas.microsoft.com/office/powerpoint/2010/main" val="358506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Another happy accident was this How to be Awesome at Your Job Podcast. Search for it by title and LinkedIn Learning provides a small listing within its site. If you liked what you heard, you can to go the website and subscribe for more podcase episodes. The link will be provided by clicking the image shown, in the accompanying PowerPoint.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(Note hover your mouse over the image until it becomes a four-direction arrow, then click to follow the link.)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62B45746-6175-44C7-8454-D576389789AC}" type="slidenum">
              <a:rPr lang="en-US" smtClean="0"/>
              <a:t>26</a:t>
            </a:fld>
            <a:endParaRPr lang="en-US" dirty="0"/>
          </a:p>
        </p:txBody>
      </p:sp>
    </p:spTree>
    <p:extLst>
      <p:ext uri="{BB962C8B-B14F-4D97-AF65-F5344CB8AC3E}">
        <p14:creationId xmlns:p14="http://schemas.microsoft.com/office/powerpoint/2010/main" val="3370501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Blinkist Audio Summaries provide a an abridged version of titles in the business or other fields. Not all titles will be found in our own library collection but may provide inspiration for your own reading pile or contribute to your own learning. Whether you decide to work your way through a LinkedIn Learning course on your own, or remain with what’s provided in your courses, in your program, learning remains a primary goal.</a:t>
            </a:r>
          </a:p>
        </p:txBody>
      </p:sp>
      <p:sp>
        <p:nvSpPr>
          <p:cNvPr id="4" name="Slide Number Placeholder 3"/>
          <p:cNvSpPr>
            <a:spLocks noGrp="1"/>
          </p:cNvSpPr>
          <p:nvPr>
            <p:ph type="sldNum" sz="quarter" idx="5"/>
          </p:nvPr>
        </p:nvSpPr>
        <p:spPr/>
        <p:txBody>
          <a:bodyPr/>
          <a:lstStyle/>
          <a:p>
            <a:fld id="{62B45746-6175-44C7-8454-D576389789AC}" type="slidenum">
              <a:rPr lang="en-US" smtClean="0"/>
              <a:t>27</a:t>
            </a:fld>
            <a:endParaRPr lang="en-US" dirty="0"/>
          </a:p>
        </p:txBody>
      </p:sp>
    </p:spTree>
    <p:extLst>
      <p:ext uri="{BB962C8B-B14F-4D97-AF65-F5344CB8AC3E}">
        <p14:creationId xmlns:p14="http://schemas.microsoft.com/office/powerpoint/2010/main" val="1443989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guides feature LinkedIn Learning content. Press the ‘Your Guide is Ready’ button on our library homepage to see what guides features courses or videos connected to your program, or topics related to course content. If you’re new to LinkedIn Learning, it’s best to take the ‘How to Use LinkedIn Learning’ course for demonstrations provided by LinkedIn Learning staff on topics featured here and more.</a:t>
            </a:r>
          </a:p>
          <a:p>
            <a:endParaRPr lang="en-US" dirty="0"/>
          </a:p>
          <a:p>
            <a:r>
              <a:rPr lang="en-US" dirty="0"/>
              <a:t>(Note: You can click on the title and follow the link to the course.)</a:t>
            </a:r>
          </a:p>
        </p:txBody>
      </p:sp>
      <p:sp>
        <p:nvSpPr>
          <p:cNvPr id="4" name="Slide Number Placeholder 3"/>
          <p:cNvSpPr>
            <a:spLocks noGrp="1"/>
          </p:cNvSpPr>
          <p:nvPr>
            <p:ph type="sldNum" sz="quarter" idx="10"/>
          </p:nvPr>
        </p:nvSpPr>
        <p:spPr/>
        <p:txBody>
          <a:bodyPr/>
          <a:lstStyle/>
          <a:p>
            <a:fld id="{62B45746-6175-44C7-8454-D576389789AC}" type="slidenum">
              <a:rPr lang="en-US" smtClean="0"/>
              <a:t>28</a:t>
            </a:fld>
            <a:endParaRPr lang="en-US" dirty="0"/>
          </a:p>
        </p:txBody>
      </p:sp>
    </p:spTree>
    <p:extLst>
      <p:ext uri="{BB962C8B-B14F-4D97-AF65-F5344CB8AC3E}">
        <p14:creationId xmlns:p14="http://schemas.microsoft.com/office/powerpoint/2010/main" val="2178243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r>
              <a:rPr lang="en-US" baseline="0" dirty="0"/>
              <a:t> </a:t>
            </a:r>
          </a:p>
          <a:p>
            <a:endParaRPr lang="en-US" baseline="0" dirty="0"/>
          </a:p>
          <a:p>
            <a:r>
              <a:rPr lang="en-US" baseline="0" dirty="0"/>
              <a:t>Don’t hesitate to contact us. </a:t>
            </a:r>
          </a:p>
          <a:p>
            <a:r>
              <a:rPr lang="en-US" baseline="0" dirty="0"/>
              <a:t>You can contact the facilitator of this presentation</a:t>
            </a:r>
            <a:r>
              <a:rPr lang="en-US" b="1" baseline="0" dirty="0"/>
              <a:t> by email</a:t>
            </a:r>
            <a:r>
              <a:rPr lang="en-US" baseline="0" dirty="0"/>
              <a:t>; or</a:t>
            </a:r>
          </a:p>
          <a:p>
            <a:r>
              <a:rPr lang="en-US" baseline="0" dirty="0"/>
              <a:t>Go to the Library homepage and </a:t>
            </a:r>
            <a:r>
              <a:rPr lang="en-US" b="1" baseline="0" dirty="0"/>
              <a:t>click the Ask Us </a:t>
            </a:r>
            <a:r>
              <a:rPr lang="en-US" baseline="0" dirty="0"/>
              <a:t>button to open a chat online and connect with a library staff member</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Please check out the library webpage for more information about other L&amp;L Sessions. New videos are added weekly.</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2B45746-6175-44C7-8454-D576389789AC}" type="slidenum">
              <a:rPr lang="en-US" smtClean="0"/>
              <a:t>29</a:t>
            </a:fld>
            <a:endParaRPr lang="en-US" dirty="0"/>
          </a:p>
        </p:txBody>
      </p:sp>
    </p:spTree>
    <p:extLst>
      <p:ext uri="{BB962C8B-B14F-4D97-AF65-F5344CB8AC3E}">
        <p14:creationId xmlns:p14="http://schemas.microsoft.com/office/powerpoint/2010/main" val="1148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dirty="0"/>
              <a:t>You might want to learn a new skill or expand on a skill you’re learning already in a course.</a:t>
            </a:r>
          </a:p>
          <a:p>
            <a:pPr marL="228600" indent="-228600">
              <a:buAutoNum type="arabicPeriod"/>
            </a:pPr>
            <a:endParaRPr lang="en-CA" dirty="0"/>
          </a:p>
          <a:p>
            <a:pPr marL="228600" indent="-228600">
              <a:buAutoNum type="arabicPeriod"/>
            </a:pPr>
            <a:r>
              <a:rPr lang="en-CA" dirty="0"/>
              <a:t>You might want to explore a topic or software. </a:t>
            </a:r>
            <a:br>
              <a:rPr lang="en-CA" dirty="0"/>
            </a:br>
            <a:endParaRPr lang="en-CA" dirty="0"/>
          </a:p>
          <a:p>
            <a:pPr marL="228600" indent="-228600">
              <a:buAutoNum type="arabicPeriod"/>
            </a:pPr>
            <a:r>
              <a:rPr lang="en-CA" dirty="0"/>
              <a:t>You may want to look up something either a interpersonal skill like ‘conflict resolution’ or something software specific like doing a header or footer on Word.</a:t>
            </a:r>
            <a:br>
              <a:rPr lang="en-CA" dirty="0"/>
            </a:br>
            <a:endParaRPr lang="en-CA" dirty="0"/>
          </a:p>
          <a:p>
            <a:pPr marL="228600" indent="-228600">
              <a:buAutoNum type="arabicPeriod"/>
            </a:pPr>
            <a:r>
              <a:rPr lang="en-CA" dirty="0"/>
              <a:t>We will  look at how to access LinkedIn Learning. There are a number of ways depending on where you are or your access preference.</a:t>
            </a:r>
            <a:br>
              <a:rPr lang="en-CA" dirty="0"/>
            </a:br>
            <a:endParaRPr lang="en-CA" dirty="0"/>
          </a:p>
          <a:p>
            <a:pPr marL="228600" indent="-228600">
              <a:buAutoNum type="arabicPeriod"/>
            </a:pPr>
            <a:r>
              <a:rPr lang="en-CA" dirty="0"/>
              <a:t>We will look at the interface, especially how to look for courses.</a:t>
            </a:r>
            <a:br>
              <a:rPr lang="en-CA" dirty="0"/>
            </a:br>
            <a:endParaRPr lang="en-CA" dirty="0"/>
          </a:p>
          <a:p>
            <a:pPr marL="228600" indent="-228600">
              <a:buAutoNum type="arabicPeriod"/>
            </a:pPr>
            <a:r>
              <a:rPr lang="en-CA" dirty="0"/>
              <a:t>We will also have a brief look at the course structure. This will help you determine how you will manage your time.  We will also look at how to download those certificates of completion.</a:t>
            </a:r>
            <a:br>
              <a:rPr lang="en-CA" dirty="0"/>
            </a:br>
            <a:endParaRPr lang="en-CA" dirty="0"/>
          </a:p>
          <a:p>
            <a:pPr marL="228600" indent="-228600">
              <a:buAutoNum type="arabicPeriod"/>
            </a:pPr>
            <a:r>
              <a:rPr lang="en-CA" dirty="0"/>
              <a:t>However, LinkedIn Learning offers other options in addition to straight forward courses. We will take a look at those options as well.</a:t>
            </a:r>
          </a:p>
          <a:p>
            <a:pPr marL="0" indent="0">
              <a:buNone/>
            </a:pPr>
            <a:endParaRPr lang="en-CA" dirty="0"/>
          </a:p>
        </p:txBody>
      </p:sp>
      <p:sp>
        <p:nvSpPr>
          <p:cNvPr id="4" name="Slide Number Placeholder 3"/>
          <p:cNvSpPr>
            <a:spLocks noGrp="1"/>
          </p:cNvSpPr>
          <p:nvPr>
            <p:ph type="sldNum" sz="quarter" idx="5"/>
          </p:nvPr>
        </p:nvSpPr>
        <p:spPr/>
        <p:txBody>
          <a:bodyPr/>
          <a:lstStyle/>
          <a:p>
            <a:fld id="{62B45746-6175-44C7-8454-D576389789AC}" type="slidenum">
              <a:rPr lang="en-US" smtClean="0"/>
              <a:t>3</a:t>
            </a:fld>
            <a:endParaRPr lang="en-US" dirty="0"/>
          </a:p>
        </p:txBody>
      </p:sp>
    </p:spTree>
    <p:extLst>
      <p:ext uri="{BB962C8B-B14F-4D97-AF65-F5344CB8AC3E}">
        <p14:creationId xmlns:p14="http://schemas.microsoft.com/office/powerpoint/2010/main" val="1837441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slide)</a:t>
            </a:r>
          </a:p>
          <a:p>
            <a:endParaRPr lang="en-US" dirty="0"/>
          </a:p>
          <a:p>
            <a:endParaRPr lang="en-US" dirty="0"/>
          </a:p>
          <a:p>
            <a:r>
              <a:rPr lang="en-US" dirty="0"/>
              <a:t>Thank you for attending!</a:t>
            </a:r>
          </a:p>
        </p:txBody>
      </p:sp>
      <p:sp>
        <p:nvSpPr>
          <p:cNvPr id="4" name="Slide Number Placeholder 3"/>
          <p:cNvSpPr>
            <a:spLocks noGrp="1"/>
          </p:cNvSpPr>
          <p:nvPr>
            <p:ph type="sldNum" sz="quarter" idx="10"/>
          </p:nvPr>
        </p:nvSpPr>
        <p:spPr/>
        <p:txBody>
          <a:bodyPr/>
          <a:lstStyle/>
          <a:p>
            <a:fld id="{62B45746-6175-44C7-8454-D576389789AC}" type="slidenum">
              <a:rPr lang="en-US" smtClean="0"/>
              <a:t>30</a:t>
            </a:fld>
            <a:endParaRPr lang="en-US" dirty="0"/>
          </a:p>
        </p:txBody>
      </p:sp>
    </p:spTree>
    <p:extLst>
      <p:ext uri="{BB962C8B-B14F-4D97-AF65-F5344CB8AC3E}">
        <p14:creationId xmlns:p14="http://schemas.microsoft.com/office/powerpoint/2010/main" val="3039276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start with the most obvious question, how do I find LinkedIn Learning?</a:t>
            </a:r>
          </a:p>
        </p:txBody>
      </p:sp>
      <p:sp>
        <p:nvSpPr>
          <p:cNvPr id="4" name="Slide Number Placeholder 3"/>
          <p:cNvSpPr>
            <a:spLocks noGrp="1"/>
          </p:cNvSpPr>
          <p:nvPr>
            <p:ph type="sldNum" sz="quarter" idx="5"/>
          </p:nvPr>
        </p:nvSpPr>
        <p:spPr/>
        <p:txBody>
          <a:bodyPr/>
          <a:lstStyle/>
          <a:p>
            <a:fld id="{62B45746-6175-44C7-8454-D576389789AC}" type="slidenum">
              <a:rPr lang="en-US" smtClean="0"/>
              <a:t>4</a:t>
            </a:fld>
            <a:endParaRPr lang="en-US" dirty="0"/>
          </a:p>
        </p:txBody>
      </p:sp>
    </p:spTree>
    <p:extLst>
      <p:ext uri="{BB962C8B-B14F-4D97-AF65-F5344CB8AC3E}">
        <p14:creationId xmlns:p14="http://schemas.microsoft.com/office/powerpoint/2010/main" val="9362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start with a place familiar to most students-Learn.  Click on the drop-down arrow (the upside-down symbol by each of the options) and a variety of choices emerge, LinkedIn Learning is one of them.  </a:t>
            </a:r>
          </a:p>
        </p:txBody>
      </p:sp>
      <p:sp>
        <p:nvSpPr>
          <p:cNvPr id="4" name="Slide Number Placeholder 3"/>
          <p:cNvSpPr>
            <a:spLocks noGrp="1"/>
          </p:cNvSpPr>
          <p:nvPr>
            <p:ph type="sldNum" sz="quarter" idx="5"/>
          </p:nvPr>
        </p:nvSpPr>
        <p:spPr/>
        <p:txBody>
          <a:bodyPr/>
          <a:lstStyle/>
          <a:p>
            <a:fld id="{62B45746-6175-44C7-8454-D576389789AC}" type="slidenum">
              <a:rPr lang="en-US" smtClean="0"/>
              <a:t>5</a:t>
            </a:fld>
            <a:endParaRPr lang="en-US" dirty="0"/>
          </a:p>
        </p:txBody>
      </p:sp>
    </p:spTree>
    <p:extLst>
      <p:ext uri="{BB962C8B-B14F-4D97-AF65-F5344CB8AC3E}">
        <p14:creationId xmlns:p14="http://schemas.microsoft.com/office/powerpoint/2010/main" val="61010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Library home also provides two ways to get to the same place, our Articles/Databases page. This is option one, click the orange tab next to the tab for the OneSearch search box. </a:t>
            </a:r>
          </a:p>
        </p:txBody>
      </p:sp>
      <p:sp>
        <p:nvSpPr>
          <p:cNvPr id="4" name="Slide Number Placeholder 3"/>
          <p:cNvSpPr>
            <a:spLocks noGrp="1"/>
          </p:cNvSpPr>
          <p:nvPr>
            <p:ph type="sldNum" sz="quarter" idx="5"/>
          </p:nvPr>
        </p:nvSpPr>
        <p:spPr/>
        <p:txBody>
          <a:bodyPr/>
          <a:lstStyle/>
          <a:p>
            <a:fld id="{62B45746-6175-44C7-8454-D576389789AC}" type="slidenum">
              <a:rPr lang="en-US" smtClean="0"/>
              <a:t>6</a:t>
            </a:fld>
            <a:endParaRPr lang="en-US" dirty="0"/>
          </a:p>
        </p:txBody>
      </p:sp>
    </p:spTree>
    <p:extLst>
      <p:ext uri="{BB962C8B-B14F-4D97-AF65-F5344CB8AC3E}">
        <p14:creationId xmlns:p14="http://schemas.microsoft.com/office/powerpoint/2010/main" val="345999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Option 2 is under the Quick Launch sidebar on the left hand side and listed first. No matter the option you click, it goes to the next step.</a:t>
            </a:r>
          </a:p>
        </p:txBody>
      </p:sp>
      <p:sp>
        <p:nvSpPr>
          <p:cNvPr id="4" name="Slide Number Placeholder 3"/>
          <p:cNvSpPr>
            <a:spLocks noGrp="1"/>
          </p:cNvSpPr>
          <p:nvPr>
            <p:ph type="sldNum" sz="quarter" idx="5"/>
          </p:nvPr>
        </p:nvSpPr>
        <p:spPr/>
        <p:txBody>
          <a:bodyPr/>
          <a:lstStyle/>
          <a:p>
            <a:fld id="{62B45746-6175-44C7-8454-D576389789AC}" type="slidenum">
              <a:rPr lang="en-US" smtClean="0"/>
              <a:t>7</a:t>
            </a:fld>
            <a:endParaRPr lang="en-US" dirty="0"/>
          </a:p>
        </p:txBody>
      </p:sp>
    </p:spTree>
    <p:extLst>
      <p:ext uri="{BB962C8B-B14F-4D97-AF65-F5344CB8AC3E}">
        <p14:creationId xmlns:p14="http://schemas.microsoft.com/office/powerpoint/2010/main" val="63387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Both lead to our database list, click on ‘L’ and choose LinkedIn Learning.</a:t>
            </a:r>
          </a:p>
        </p:txBody>
      </p:sp>
      <p:sp>
        <p:nvSpPr>
          <p:cNvPr id="4" name="Slide Number Placeholder 3"/>
          <p:cNvSpPr>
            <a:spLocks noGrp="1"/>
          </p:cNvSpPr>
          <p:nvPr>
            <p:ph type="sldNum" sz="quarter" idx="5"/>
          </p:nvPr>
        </p:nvSpPr>
        <p:spPr/>
        <p:txBody>
          <a:bodyPr/>
          <a:lstStyle/>
          <a:p>
            <a:fld id="{62B45746-6175-44C7-8454-D576389789AC}" type="slidenum">
              <a:rPr lang="en-US" smtClean="0"/>
              <a:t>8</a:t>
            </a:fld>
            <a:endParaRPr lang="en-US" dirty="0"/>
          </a:p>
        </p:txBody>
      </p:sp>
    </p:spTree>
    <p:extLst>
      <p:ext uri="{BB962C8B-B14F-4D97-AF65-F5344CB8AC3E}">
        <p14:creationId xmlns:p14="http://schemas.microsoft.com/office/powerpoint/2010/main" val="678472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dirty="0"/>
              <a:t>Red River College’s HUB also offers way to access LinkedIn Learning courses.</a:t>
            </a:r>
          </a:p>
          <a:p>
            <a:pPr marL="228600" indent="-228600">
              <a:buAutoNum type="arabicPeriod"/>
            </a:pPr>
            <a:r>
              <a:rPr lang="en-CA" dirty="0"/>
              <a:t>Scroll down to Applications and select LinkedIn Learning</a:t>
            </a:r>
          </a:p>
          <a:p>
            <a:pPr marL="228600" indent="-228600">
              <a:buAutoNum type="arabicPeriod"/>
            </a:pPr>
            <a:r>
              <a:rPr lang="en-CA" dirty="0"/>
              <a:t>If you can’t see it, press the arrow and it will open to the options under ‘Applications.’</a:t>
            </a:r>
          </a:p>
          <a:p>
            <a:pPr marL="228600" indent="-228600">
              <a:buAutoNum type="arabicPeriod"/>
            </a:pPr>
            <a:r>
              <a:rPr lang="en-CA" dirty="0"/>
              <a:t>Scroll down until you can see LinkedIn Learning</a:t>
            </a:r>
          </a:p>
          <a:p>
            <a:pPr marL="228600" indent="-228600">
              <a:buAutoNum type="arabicPeriod"/>
            </a:pPr>
            <a:r>
              <a:rPr lang="en-CA" dirty="0"/>
              <a:t>If you haven’t done so, click on the pushpin symbol and you can pin it to your favourites in HUB. Notice the symbol goes from black and horizontal to red and vertical</a:t>
            </a:r>
          </a:p>
          <a:p>
            <a:pPr marL="228600" indent="-228600">
              <a:buAutoNum type="arabicPeriod"/>
            </a:pPr>
            <a:endParaRPr lang="en-CA" dirty="0"/>
          </a:p>
          <a:p>
            <a:endParaRPr lang="en-CA" dirty="0"/>
          </a:p>
        </p:txBody>
      </p:sp>
      <p:sp>
        <p:nvSpPr>
          <p:cNvPr id="4" name="Slide Number Placeholder 3"/>
          <p:cNvSpPr>
            <a:spLocks noGrp="1"/>
          </p:cNvSpPr>
          <p:nvPr>
            <p:ph type="sldNum" sz="quarter" idx="5"/>
          </p:nvPr>
        </p:nvSpPr>
        <p:spPr/>
        <p:txBody>
          <a:bodyPr/>
          <a:lstStyle/>
          <a:p>
            <a:fld id="{62B45746-6175-44C7-8454-D576389789AC}" type="slidenum">
              <a:rPr lang="en-US" smtClean="0"/>
              <a:t>9</a:t>
            </a:fld>
            <a:endParaRPr lang="en-US" dirty="0"/>
          </a:p>
        </p:txBody>
      </p:sp>
    </p:spTree>
    <p:extLst>
      <p:ext uri="{BB962C8B-B14F-4D97-AF65-F5344CB8AC3E}">
        <p14:creationId xmlns:p14="http://schemas.microsoft.com/office/powerpoint/2010/main" val="404870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1D698D-F562-EE42-82FA-274996C6D168}"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D78F9-4011-F447-AA6F-4A5AEE30C6B9}" type="slidenum">
              <a:rPr lang="en-US" smtClean="0"/>
              <a:t>‹#›</a:t>
            </a:fld>
            <a:endParaRPr lang="en-US" dirty="0"/>
          </a:p>
        </p:txBody>
      </p:sp>
    </p:spTree>
    <p:extLst>
      <p:ext uri="{BB962C8B-B14F-4D97-AF65-F5344CB8AC3E}">
        <p14:creationId xmlns:p14="http://schemas.microsoft.com/office/powerpoint/2010/main" val="2707516879"/>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1D698D-F562-EE42-82FA-274996C6D168}"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D78F9-4011-F447-AA6F-4A5AEE30C6B9}" type="slidenum">
              <a:rPr lang="en-US" smtClean="0"/>
              <a:t>‹#›</a:t>
            </a:fld>
            <a:endParaRPr lang="en-US" dirty="0"/>
          </a:p>
        </p:txBody>
      </p:sp>
    </p:spTree>
    <p:extLst>
      <p:ext uri="{BB962C8B-B14F-4D97-AF65-F5344CB8AC3E}">
        <p14:creationId xmlns:p14="http://schemas.microsoft.com/office/powerpoint/2010/main" val="958383598"/>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1D698D-F562-EE42-82FA-274996C6D168}"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D78F9-4011-F447-AA6F-4A5AEE30C6B9}" type="slidenum">
              <a:rPr lang="en-US" smtClean="0"/>
              <a:t>‹#›</a:t>
            </a:fld>
            <a:endParaRPr lang="en-US" dirty="0"/>
          </a:p>
        </p:txBody>
      </p:sp>
    </p:spTree>
    <p:extLst>
      <p:ext uri="{BB962C8B-B14F-4D97-AF65-F5344CB8AC3E}">
        <p14:creationId xmlns:p14="http://schemas.microsoft.com/office/powerpoint/2010/main" val="2932339011"/>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RC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CB125F-8EEE-5847-AEE6-CDBE668029E3}"/>
              </a:ext>
            </a:extLst>
          </p:cNvPr>
          <p:cNvSpPr/>
          <p:nvPr userDrawn="1"/>
        </p:nvSpPr>
        <p:spPr>
          <a:xfrm>
            <a:off x="0" y="0"/>
            <a:ext cx="6858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087378A-CA68-B44D-A46D-2D4113B88EBA}"/>
              </a:ext>
            </a:extLst>
          </p:cNvPr>
          <p:cNvPicPr>
            <a:picLocks noChangeAspect="1"/>
          </p:cNvPicPr>
          <p:nvPr userDrawn="1"/>
        </p:nvPicPr>
        <p:blipFill>
          <a:blip r:embed="rId2"/>
          <a:stretch>
            <a:fillRect/>
          </a:stretch>
        </p:blipFill>
        <p:spPr>
          <a:xfrm>
            <a:off x="0" y="0"/>
            <a:ext cx="6858000" cy="5143500"/>
          </a:xfrm>
          <a:prstGeom prst="rect">
            <a:avLst/>
          </a:prstGeom>
        </p:spPr>
      </p:pic>
    </p:spTree>
    <p:extLst>
      <p:ext uri="{BB962C8B-B14F-4D97-AF65-F5344CB8AC3E}">
        <p14:creationId xmlns:p14="http://schemas.microsoft.com/office/powerpoint/2010/main" val="2016197587"/>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5C85-7503-B04B-AD0D-CD16BBDCD02C}"/>
              </a:ext>
            </a:extLst>
          </p:cNvPr>
          <p:cNvSpPr>
            <a:spLocks noGrp="1"/>
          </p:cNvSpPr>
          <p:nvPr>
            <p:ph type="ctrTitle"/>
          </p:nvPr>
        </p:nvSpPr>
        <p:spPr>
          <a:xfrm>
            <a:off x="857250" y="841375"/>
            <a:ext cx="51435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D4471F-42FA-3A45-AE76-05ACF892BD36}"/>
              </a:ext>
            </a:extLst>
          </p:cNvPr>
          <p:cNvSpPr>
            <a:spLocks noGrp="1"/>
          </p:cNvSpPr>
          <p:nvPr>
            <p:ph type="subTitle" idx="1"/>
          </p:nvPr>
        </p:nvSpPr>
        <p:spPr>
          <a:xfrm>
            <a:off x="857250" y="2701925"/>
            <a:ext cx="51435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4936D6-E2CB-4D47-84A0-DC8ED299C249}"/>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11/2/2020</a:t>
            </a:fld>
            <a:endParaRPr lang="en-US" dirty="0"/>
          </a:p>
        </p:txBody>
      </p:sp>
      <p:sp>
        <p:nvSpPr>
          <p:cNvPr id="5" name="Footer Placeholder 4">
            <a:extLst>
              <a:ext uri="{FF2B5EF4-FFF2-40B4-BE49-F238E27FC236}">
                <a16:creationId xmlns:a16="http://schemas.microsoft.com/office/drawing/2014/main" id="{33244D30-AE70-7440-8119-E2933E93742F}"/>
              </a:ext>
            </a:extLst>
          </p:cNvPr>
          <p:cNvSpPr>
            <a:spLocks noGrp="1"/>
          </p:cNvSpPr>
          <p:nvPr>
            <p:ph type="ftr" sz="quarter" idx="11"/>
          </p:nvPr>
        </p:nvSpPr>
        <p:spPr>
          <a:xfrm>
            <a:off x="2271713" y="4767263"/>
            <a:ext cx="2314575" cy="274637"/>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C4AE3F1-33B9-5644-BDE7-CF53AECAE56F}"/>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dirty="0"/>
          </a:p>
        </p:txBody>
      </p:sp>
    </p:spTree>
    <p:extLst>
      <p:ext uri="{BB962C8B-B14F-4D97-AF65-F5344CB8AC3E}">
        <p14:creationId xmlns:p14="http://schemas.microsoft.com/office/powerpoint/2010/main" val="2550586014"/>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0C56-FA5A-1B4A-B823-11AB762F1465}"/>
              </a:ext>
            </a:extLst>
          </p:cNvPr>
          <p:cNvSpPr>
            <a:spLocks noGrp="1"/>
          </p:cNvSpPr>
          <p:nvPr>
            <p:ph type="title"/>
          </p:nvPr>
        </p:nvSpPr>
        <p:spPr>
          <a:xfrm>
            <a:off x="471488" y="274638"/>
            <a:ext cx="5915025"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8DC66FA-E407-C143-BC67-61C742E1F4E8}"/>
              </a:ext>
            </a:extLst>
          </p:cNvPr>
          <p:cNvSpPr>
            <a:spLocks noGrp="1"/>
          </p:cNvSpPr>
          <p:nvPr>
            <p:ph idx="1"/>
          </p:nvPr>
        </p:nvSpPr>
        <p:spPr>
          <a:xfrm>
            <a:off x="471488" y="1370013"/>
            <a:ext cx="5915025"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357D5-9EA1-7245-B6B6-3FC6C1F7F833}"/>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11/2/2020</a:t>
            </a:fld>
            <a:endParaRPr lang="en-US" dirty="0"/>
          </a:p>
        </p:txBody>
      </p:sp>
      <p:sp>
        <p:nvSpPr>
          <p:cNvPr id="5" name="Footer Placeholder 4">
            <a:extLst>
              <a:ext uri="{FF2B5EF4-FFF2-40B4-BE49-F238E27FC236}">
                <a16:creationId xmlns:a16="http://schemas.microsoft.com/office/drawing/2014/main" id="{CD84038C-0D6E-FD4F-89B8-3E7346BABB5B}"/>
              </a:ext>
            </a:extLst>
          </p:cNvPr>
          <p:cNvSpPr>
            <a:spLocks noGrp="1"/>
          </p:cNvSpPr>
          <p:nvPr>
            <p:ph type="ftr" sz="quarter" idx="11"/>
          </p:nvPr>
        </p:nvSpPr>
        <p:spPr>
          <a:xfrm>
            <a:off x="2271713" y="4767263"/>
            <a:ext cx="2314575" cy="274637"/>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DB683E0-9D08-7444-B630-86852E18237F}"/>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dirty="0"/>
          </a:p>
        </p:txBody>
      </p:sp>
    </p:spTree>
    <p:extLst>
      <p:ext uri="{BB962C8B-B14F-4D97-AF65-F5344CB8AC3E}">
        <p14:creationId xmlns:p14="http://schemas.microsoft.com/office/powerpoint/2010/main" val="779898248"/>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9A9B-9031-064B-ABDC-03F7C904F91A}"/>
              </a:ext>
            </a:extLst>
          </p:cNvPr>
          <p:cNvSpPr>
            <a:spLocks noGrp="1"/>
          </p:cNvSpPr>
          <p:nvPr>
            <p:ph type="title"/>
          </p:nvPr>
        </p:nvSpPr>
        <p:spPr>
          <a:xfrm>
            <a:off x="468313" y="1282700"/>
            <a:ext cx="5915025"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BD86CC-F091-8A44-A39A-D96C117053FB}"/>
              </a:ext>
            </a:extLst>
          </p:cNvPr>
          <p:cNvSpPr>
            <a:spLocks noGrp="1"/>
          </p:cNvSpPr>
          <p:nvPr>
            <p:ph type="body" idx="1"/>
          </p:nvPr>
        </p:nvSpPr>
        <p:spPr>
          <a:xfrm>
            <a:off x="468313" y="3441700"/>
            <a:ext cx="5915025"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B9679E-BAA7-CF46-9FB1-F01D06A103B0}"/>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11/2/2020</a:t>
            </a:fld>
            <a:endParaRPr lang="en-US" dirty="0"/>
          </a:p>
        </p:txBody>
      </p:sp>
      <p:sp>
        <p:nvSpPr>
          <p:cNvPr id="5" name="Footer Placeholder 4">
            <a:extLst>
              <a:ext uri="{FF2B5EF4-FFF2-40B4-BE49-F238E27FC236}">
                <a16:creationId xmlns:a16="http://schemas.microsoft.com/office/drawing/2014/main" id="{722C2B9D-C2AF-2F46-937F-24E3E6D2E95F}"/>
              </a:ext>
            </a:extLst>
          </p:cNvPr>
          <p:cNvSpPr>
            <a:spLocks noGrp="1"/>
          </p:cNvSpPr>
          <p:nvPr>
            <p:ph type="ftr" sz="quarter" idx="11"/>
          </p:nvPr>
        </p:nvSpPr>
        <p:spPr>
          <a:xfrm>
            <a:off x="2271713" y="4767263"/>
            <a:ext cx="2314575" cy="274637"/>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6CEECA1-EE4B-C842-82EF-8FF048215340}"/>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dirty="0"/>
          </a:p>
        </p:txBody>
      </p:sp>
    </p:spTree>
    <p:extLst>
      <p:ext uri="{BB962C8B-B14F-4D97-AF65-F5344CB8AC3E}">
        <p14:creationId xmlns:p14="http://schemas.microsoft.com/office/powerpoint/2010/main" val="1012441219"/>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7C4BD-C422-1645-8490-493AE1EE330F}"/>
              </a:ext>
            </a:extLst>
          </p:cNvPr>
          <p:cNvSpPr>
            <a:spLocks noGrp="1"/>
          </p:cNvSpPr>
          <p:nvPr>
            <p:ph type="title"/>
          </p:nvPr>
        </p:nvSpPr>
        <p:spPr>
          <a:xfrm>
            <a:off x="471488" y="274638"/>
            <a:ext cx="5915025"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BED1DD8-8CCF-7E4F-9F47-4AF8841E5A7C}"/>
              </a:ext>
            </a:extLst>
          </p:cNvPr>
          <p:cNvSpPr>
            <a:spLocks noGrp="1"/>
          </p:cNvSpPr>
          <p:nvPr>
            <p:ph sz="half" idx="1"/>
          </p:nvPr>
        </p:nvSpPr>
        <p:spPr>
          <a:xfrm>
            <a:off x="471488" y="1370013"/>
            <a:ext cx="2881312"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E34876-0A0F-274C-A8E2-67005055BE9B}"/>
              </a:ext>
            </a:extLst>
          </p:cNvPr>
          <p:cNvSpPr>
            <a:spLocks noGrp="1"/>
          </p:cNvSpPr>
          <p:nvPr>
            <p:ph sz="half" idx="2"/>
          </p:nvPr>
        </p:nvSpPr>
        <p:spPr>
          <a:xfrm>
            <a:off x="3505200" y="1370013"/>
            <a:ext cx="2881313"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2C6014-61C4-6144-A904-1FF7DFCAAB69}"/>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11/2/2020</a:t>
            </a:fld>
            <a:endParaRPr lang="en-US" dirty="0"/>
          </a:p>
        </p:txBody>
      </p:sp>
      <p:sp>
        <p:nvSpPr>
          <p:cNvPr id="6" name="Footer Placeholder 5">
            <a:extLst>
              <a:ext uri="{FF2B5EF4-FFF2-40B4-BE49-F238E27FC236}">
                <a16:creationId xmlns:a16="http://schemas.microsoft.com/office/drawing/2014/main" id="{4F3A90A8-4371-4446-95F4-5106E3E71A84}"/>
              </a:ext>
            </a:extLst>
          </p:cNvPr>
          <p:cNvSpPr>
            <a:spLocks noGrp="1"/>
          </p:cNvSpPr>
          <p:nvPr>
            <p:ph type="ftr" sz="quarter" idx="11"/>
          </p:nvPr>
        </p:nvSpPr>
        <p:spPr>
          <a:xfrm>
            <a:off x="2271713" y="4767263"/>
            <a:ext cx="2314575" cy="274637"/>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E4391A1-8D90-3D44-9FEE-1C81DB2E8E78}"/>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dirty="0"/>
          </a:p>
        </p:txBody>
      </p:sp>
    </p:spTree>
    <p:extLst>
      <p:ext uri="{BB962C8B-B14F-4D97-AF65-F5344CB8AC3E}">
        <p14:creationId xmlns:p14="http://schemas.microsoft.com/office/powerpoint/2010/main" val="2944597283"/>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D502-D66A-434B-8B82-92D8F69FE78A}"/>
              </a:ext>
            </a:extLst>
          </p:cNvPr>
          <p:cNvSpPr>
            <a:spLocks noGrp="1"/>
          </p:cNvSpPr>
          <p:nvPr>
            <p:ph type="title"/>
          </p:nvPr>
        </p:nvSpPr>
        <p:spPr>
          <a:xfrm>
            <a:off x="473075" y="274638"/>
            <a:ext cx="5915025"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6F141B5-7D38-6842-9EE8-5BDB762E6E73}"/>
              </a:ext>
            </a:extLst>
          </p:cNvPr>
          <p:cNvSpPr>
            <a:spLocks noGrp="1"/>
          </p:cNvSpPr>
          <p:nvPr>
            <p:ph type="body" idx="1"/>
          </p:nvPr>
        </p:nvSpPr>
        <p:spPr>
          <a:xfrm>
            <a:off x="473075" y="1260475"/>
            <a:ext cx="2900363"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96A18B-AFB2-7743-9149-A8C9D2A9AC9C}"/>
              </a:ext>
            </a:extLst>
          </p:cNvPr>
          <p:cNvSpPr>
            <a:spLocks noGrp="1"/>
          </p:cNvSpPr>
          <p:nvPr>
            <p:ph sz="half" idx="2"/>
          </p:nvPr>
        </p:nvSpPr>
        <p:spPr>
          <a:xfrm>
            <a:off x="473075" y="1879600"/>
            <a:ext cx="2900363"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63B076-37B5-BF4E-9DCA-081111C9E881}"/>
              </a:ext>
            </a:extLst>
          </p:cNvPr>
          <p:cNvSpPr>
            <a:spLocks noGrp="1"/>
          </p:cNvSpPr>
          <p:nvPr>
            <p:ph type="body" sz="quarter" idx="3"/>
          </p:nvPr>
        </p:nvSpPr>
        <p:spPr>
          <a:xfrm>
            <a:off x="3471863" y="1260475"/>
            <a:ext cx="29162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AB9DB5-56F2-BA4B-A862-8C5DB08A30E1}"/>
              </a:ext>
            </a:extLst>
          </p:cNvPr>
          <p:cNvSpPr>
            <a:spLocks noGrp="1"/>
          </p:cNvSpPr>
          <p:nvPr>
            <p:ph sz="quarter" idx="4"/>
          </p:nvPr>
        </p:nvSpPr>
        <p:spPr>
          <a:xfrm>
            <a:off x="3471863" y="1879600"/>
            <a:ext cx="2916237"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C4727-217E-834E-9358-E78DADA59580}"/>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11/2/2020</a:t>
            </a:fld>
            <a:endParaRPr lang="en-US" dirty="0"/>
          </a:p>
        </p:txBody>
      </p:sp>
      <p:sp>
        <p:nvSpPr>
          <p:cNvPr id="8" name="Footer Placeholder 7">
            <a:extLst>
              <a:ext uri="{FF2B5EF4-FFF2-40B4-BE49-F238E27FC236}">
                <a16:creationId xmlns:a16="http://schemas.microsoft.com/office/drawing/2014/main" id="{025B8DB2-CEAA-2645-B989-D7B7236B52B2}"/>
              </a:ext>
            </a:extLst>
          </p:cNvPr>
          <p:cNvSpPr>
            <a:spLocks noGrp="1"/>
          </p:cNvSpPr>
          <p:nvPr>
            <p:ph type="ftr" sz="quarter" idx="11"/>
          </p:nvPr>
        </p:nvSpPr>
        <p:spPr>
          <a:xfrm>
            <a:off x="2271713" y="4767263"/>
            <a:ext cx="2314575" cy="274637"/>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0354EEFB-81A3-F145-A76C-EBA3F5FB9C36}"/>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dirty="0"/>
          </a:p>
        </p:txBody>
      </p:sp>
    </p:spTree>
    <p:extLst>
      <p:ext uri="{BB962C8B-B14F-4D97-AF65-F5344CB8AC3E}">
        <p14:creationId xmlns:p14="http://schemas.microsoft.com/office/powerpoint/2010/main" val="3316458467"/>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779F-E578-B84E-A29D-84E9BB2E24C2}"/>
              </a:ext>
            </a:extLst>
          </p:cNvPr>
          <p:cNvSpPr>
            <a:spLocks noGrp="1"/>
          </p:cNvSpPr>
          <p:nvPr>
            <p:ph type="title"/>
          </p:nvPr>
        </p:nvSpPr>
        <p:spPr>
          <a:xfrm>
            <a:off x="471488" y="274638"/>
            <a:ext cx="5915025"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0B047DB-0800-234F-AC11-050A3F3A4B92}"/>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11/2/2020</a:t>
            </a:fld>
            <a:endParaRPr lang="en-US" dirty="0"/>
          </a:p>
        </p:txBody>
      </p:sp>
      <p:sp>
        <p:nvSpPr>
          <p:cNvPr id="4" name="Footer Placeholder 3">
            <a:extLst>
              <a:ext uri="{FF2B5EF4-FFF2-40B4-BE49-F238E27FC236}">
                <a16:creationId xmlns:a16="http://schemas.microsoft.com/office/drawing/2014/main" id="{BA45BB02-587A-7947-8AAA-0AC57595AE41}"/>
              </a:ext>
            </a:extLst>
          </p:cNvPr>
          <p:cNvSpPr>
            <a:spLocks noGrp="1"/>
          </p:cNvSpPr>
          <p:nvPr>
            <p:ph type="ftr" sz="quarter" idx="11"/>
          </p:nvPr>
        </p:nvSpPr>
        <p:spPr>
          <a:xfrm>
            <a:off x="2271713" y="4767263"/>
            <a:ext cx="2314575" cy="274637"/>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081BD62-79B0-2443-A161-9704774EFDCA}"/>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dirty="0"/>
          </a:p>
        </p:txBody>
      </p:sp>
    </p:spTree>
    <p:extLst>
      <p:ext uri="{BB962C8B-B14F-4D97-AF65-F5344CB8AC3E}">
        <p14:creationId xmlns:p14="http://schemas.microsoft.com/office/powerpoint/2010/main" val="3617934474"/>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514F0-EE6F-E540-84C4-4987223E1DAA}"/>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11/2/2020</a:t>
            </a:fld>
            <a:endParaRPr lang="en-US" dirty="0"/>
          </a:p>
        </p:txBody>
      </p:sp>
      <p:sp>
        <p:nvSpPr>
          <p:cNvPr id="3" name="Footer Placeholder 2">
            <a:extLst>
              <a:ext uri="{FF2B5EF4-FFF2-40B4-BE49-F238E27FC236}">
                <a16:creationId xmlns:a16="http://schemas.microsoft.com/office/drawing/2014/main" id="{BD6201F2-3E67-384F-9BBA-95400323E10F}"/>
              </a:ext>
            </a:extLst>
          </p:cNvPr>
          <p:cNvSpPr>
            <a:spLocks noGrp="1"/>
          </p:cNvSpPr>
          <p:nvPr>
            <p:ph type="ftr" sz="quarter" idx="11"/>
          </p:nvPr>
        </p:nvSpPr>
        <p:spPr>
          <a:xfrm>
            <a:off x="2271713" y="4767263"/>
            <a:ext cx="2314575" cy="274637"/>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CED4A03-0D28-6948-BE6B-E0DC2484DD1B}"/>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dirty="0"/>
          </a:p>
        </p:txBody>
      </p:sp>
    </p:spTree>
    <p:extLst>
      <p:ext uri="{BB962C8B-B14F-4D97-AF65-F5344CB8AC3E}">
        <p14:creationId xmlns:p14="http://schemas.microsoft.com/office/powerpoint/2010/main" val="312291061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1D698D-F562-EE42-82FA-274996C6D168}"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D78F9-4011-F447-AA6F-4A5AEE30C6B9}" type="slidenum">
              <a:rPr lang="en-US" smtClean="0"/>
              <a:t>‹#›</a:t>
            </a:fld>
            <a:endParaRPr lang="en-US" dirty="0"/>
          </a:p>
        </p:txBody>
      </p:sp>
    </p:spTree>
    <p:extLst>
      <p:ext uri="{BB962C8B-B14F-4D97-AF65-F5344CB8AC3E}">
        <p14:creationId xmlns:p14="http://schemas.microsoft.com/office/powerpoint/2010/main" val="3562350674"/>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62EF-75CE-B64D-8D99-416894484007}"/>
              </a:ext>
            </a:extLst>
          </p:cNvPr>
          <p:cNvSpPr>
            <a:spLocks noGrp="1"/>
          </p:cNvSpPr>
          <p:nvPr>
            <p:ph type="title"/>
          </p:nvPr>
        </p:nvSpPr>
        <p:spPr>
          <a:xfrm>
            <a:off x="473075" y="342900"/>
            <a:ext cx="2211388"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DA5D95-A19D-F44E-9BE1-EBB77BDB31EF}"/>
              </a:ext>
            </a:extLst>
          </p:cNvPr>
          <p:cNvSpPr>
            <a:spLocks noGrp="1"/>
          </p:cNvSpPr>
          <p:nvPr>
            <p:ph idx="1"/>
          </p:nvPr>
        </p:nvSpPr>
        <p:spPr>
          <a:xfrm>
            <a:off x="2916238" y="741363"/>
            <a:ext cx="3471862"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D32C47-8013-A148-AFE8-1CF01B8B96B5}"/>
              </a:ext>
            </a:extLst>
          </p:cNvPr>
          <p:cNvSpPr>
            <a:spLocks noGrp="1"/>
          </p:cNvSpPr>
          <p:nvPr>
            <p:ph type="body" sz="half" idx="2"/>
          </p:nvPr>
        </p:nvSpPr>
        <p:spPr>
          <a:xfrm>
            <a:off x="473075" y="1543050"/>
            <a:ext cx="2211388"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60F29B-0CF3-4B45-BD2E-A3472EF9D36C}"/>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11/2/2020</a:t>
            </a:fld>
            <a:endParaRPr lang="en-US" dirty="0"/>
          </a:p>
        </p:txBody>
      </p:sp>
      <p:sp>
        <p:nvSpPr>
          <p:cNvPr id="6" name="Footer Placeholder 5">
            <a:extLst>
              <a:ext uri="{FF2B5EF4-FFF2-40B4-BE49-F238E27FC236}">
                <a16:creationId xmlns:a16="http://schemas.microsoft.com/office/drawing/2014/main" id="{7CCCF5F4-2291-AE45-89F7-7C293FFC245D}"/>
              </a:ext>
            </a:extLst>
          </p:cNvPr>
          <p:cNvSpPr>
            <a:spLocks noGrp="1"/>
          </p:cNvSpPr>
          <p:nvPr>
            <p:ph type="ftr" sz="quarter" idx="11"/>
          </p:nvPr>
        </p:nvSpPr>
        <p:spPr>
          <a:xfrm>
            <a:off x="2271713" y="4767263"/>
            <a:ext cx="2314575" cy="274637"/>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CDD5157-263D-9B4E-8496-EA1CEE96E692}"/>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dirty="0"/>
          </a:p>
        </p:txBody>
      </p:sp>
    </p:spTree>
    <p:extLst>
      <p:ext uri="{BB962C8B-B14F-4D97-AF65-F5344CB8AC3E}">
        <p14:creationId xmlns:p14="http://schemas.microsoft.com/office/powerpoint/2010/main" val="3830295899"/>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D3AB-83FF-6447-AC9F-F54EB384871E}"/>
              </a:ext>
            </a:extLst>
          </p:cNvPr>
          <p:cNvSpPr>
            <a:spLocks noGrp="1"/>
          </p:cNvSpPr>
          <p:nvPr>
            <p:ph type="title"/>
          </p:nvPr>
        </p:nvSpPr>
        <p:spPr>
          <a:xfrm>
            <a:off x="473075" y="342900"/>
            <a:ext cx="2211388"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F746D2-CED6-2242-AB9E-1823EC16EF8D}"/>
              </a:ext>
            </a:extLst>
          </p:cNvPr>
          <p:cNvSpPr>
            <a:spLocks noGrp="1"/>
          </p:cNvSpPr>
          <p:nvPr>
            <p:ph type="pic" idx="1"/>
          </p:nvPr>
        </p:nvSpPr>
        <p:spPr>
          <a:xfrm>
            <a:off x="2916238" y="741363"/>
            <a:ext cx="3471862"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F4860E3-B671-694D-BED7-69CBCF9AC9F4}"/>
              </a:ext>
            </a:extLst>
          </p:cNvPr>
          <p:cNvSpPr>
            <a:spLocks noGrp="1"/>
          </p:cNvSpPr>
          <p:nvPr>
            <p:ph type="body" sz="half" idx="2"/>
          </p:nvPr>
        </p:nvSpPr>
        <p:spPr>
          <a:xfrm>
            <a:off x="473075" y="1543050"/>
            <a:ext cx="2211388"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B1BD4C-AFD3-894E-B4EA-06D8A70E74D3}"/>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11/2/2020</a:t>
            </a:fld>
            <a:endParaRPr lang="en-US" dirty="0"/>
          </a:p>
        </p:txBody>
      </p:sp>
      <p:sp>
        <p:nvSpPr>
          <p:cNvPr id="6" name="Footer Placeholder 5">
            <a:extLst>
              <a:ext uri="{FF2B5EF4-FFF2-40B4-BE49-F238E27FC236}">
                <a16:creationId xmlns:a16="http://schemas.microsoft.com/office/drawing/2014/main" id="{1706B58C-A83D-BF43-A017-87FC5A3CDDB4}"/>
              </a:ext>
            </a:extLst>
          </p:cNvPr>
          <p:cNvSpPr>
            <a:spLocks noGrp="1"/>
          </p:cNvSpPr>
          <p:nvPr>
            <p:ph type="ftr" sz="quarter" idx="11"/>
          </p:nvPr>
        </p:nvSpPr>
        <p:spPr>
          <a:xfrm>
            <a:off x="2271713" y="4767263"/>
            <a:ext cx="2314575" cy="274637"/>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8694FFF-491E-6445-9D69-88F7B7D2C272}"/>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dirty="0"/>
          </a:p>
        </p:txBody>
      </p:sp>
    </p:spTree>
    <p:extLst>
      <p:ext uri="{BB962C8B-B14F-4D97-AF65-F5344CB8AC3E}">
        <p14:creationId xmlns:p14="http://schemas.microsoft.com/office/powerpoint/2010/main" val="406454891"/>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E300-B172-9845-961E-355AD7A64464}"/>
              </a:ext>
            </a:extLst>
          </p:cNvPr>
          <p:cNvSpPr>
            <a:spLocks noGrp="1"/>
          </p:cNvSpPr>
          <p:nvPr>
            <p:ph type="title"/>
          </p:nvPr>
        </p:nvSpPr>
        <p:spPr>
          <a:xfrm>
            <a:off x="471488" y="274638"/>
            <a:ext cx="5915025"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AB38B9-3C12-6044-88C1-C85C738D12F6}"/>
              </a:ext>
            </a:extLst>
          </p:cNvPr>
          <p:cNvSpPr>
            <a:spLocks noGrp="1"/>
          </p:cNvSpPr>
          <p:nvPr>
            <p:ph type="body" orient="vert" idx="1"/>
          </p:nvPr>
        </p:nvSpPr>
        <p:spPr>
          <a:xfrm>
            <a:off x="471488" y="1370013"/>
            <a:ext cx="5915025" cy="32623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29424-8E4E-584F-B232-8DF10C435A11}"/>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11/2/2020</a:t>
            </a:fld>
            <a:endParaRPr lang="en-US" dirty="0"/>
          </a:p>
        </p:txBody>
      </p:sp>
      <p:sp>
        <p:nvSpPr>
          <p:cNvPr id="5" name="Footer Placeholder 4">
            <a:extLst>
              <a:ext uri="{FF2B5EF4-FFF2-40B4-BE49-F238E27FC236}">
                <a16:creationId xmlns:a16="http://schemas.microsoft.com/office/drawing/2014/main" id="{77451C1A-5B9A-CC4E-9ABB-96EA44B7237D}"/>
              </a:ext>
            </a:extLst>
          </p:cNvPr>
          <p:cNvSpPr>
            <a:spLocks noGrp="1"/>
          </p:cNvSpPr>
          <p:nvPr>
            <p:ph type="ftr" sz="quarter" idx="11"/>
          </p:nvPr>
        </p:nvSpPr>
        <p:spPr>
          <a:xfrm>
            <a:off x="2271713" y="4767263"/>
            <a:ext cx="2314575" cy="274637"/>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4EA4EF2-18B6-3547-9423-0C7B97C1E7AF}"/>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dirty="0"/>
          </a:p>
        </p:txBody>
      </p:sp>
    </p:spTree>
    <p:extLst>
      <p:ext uri="{BB962C8B-B14F-4D97-AF65-F5344CB8AC3E}">
        <p14:creationId xmlns:p14="http://schemas.microsoft.com/office/powerpoint/2010/main" val="3234060127"/>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286DC6-2C97-8C4A-9F71-5EFB08F149F4}"/>
              </a:ext>
            </a:extLst>
          </p:cNvPr>
          <p:cNvSpPr>
            <a:spLocks noGrp="1"/>
          </p:cNvSpPr>
          <p:nvPr>
            <p:ph type="title" orient="vert"/>
          </p:nvPr>
        </p:nvSpPr>
        <p:spPr>
          <a:xfrm>
            <a:off x="4908550" y="274638"/>
            <a:ext cx="1477963"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321539-762E-DA40-BEF6-5A55966F1B8A}"/>
              </a:ext>
            </a:extLst>
          </p:cNvPr>
          <p:cNvSpPr>
            <a:spLocks noGrp="1"/>
          </p:cNvSpPr>
          <p:nvPr>
            <p:ph type="body" orient="vert" idx="1"/>
          </p:nvPr>
        </p:nvSpPr>
        <p:spPr>
          <a:xfrm>
            <a:off x="471488" y="274638"/>
            <a:ext cx="4284662" cy="435768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A9F63-B556-9748-8B00-235A9FE18860}"/>
              </a:ext>
            </a:extLst>
          </p:cNvPr>
          <p:cNvSpPr>
            <a:spLocks noGrp="1"/>
          </p:cNvSpPr>
          <p:nvPr>
            <p:ph type="dt" sz="half" idx="10"/>
          </p:nvPr>
        </p:nvSpPr>
        <p:spPr>
          <a:xfrm>
            <a:off x="471488" y="4767263"/>
            <a:ext cx="1543050" cy="274637"/>
          </a:xfrm>
          <a:prstGeom prst="rect">
            <a:avLst/>
          </a:prstGeom>
        </p:spPr>
        <p:txBody>
          <a:bodyPr/>
          <a:lstStyle/>
          <a:p>
            <a:fld id="{1EB5C62C-AEA4-AB44-BF73-BE7C08796907}" type="datetimeFigureOut">
              <a:rPr lang="en-US" smtClean="0"/>
              <a:t>11/2/2020</a:t>
            </a:fld>
            <a:endParaRPr lang="en-US" dirty="0"/>
          </a:p>
        </p:txBody>
      </p:sp>
      <p:sp>
        <p:nvSpPr>
          <p:cNvPr id="5" name="Footer Placeholder 4">
            <a:extLst>
              <a:ext uri="{FF2B5EF4-FFF2-40B4-BE49-F238E27FC236}">
                <a16:creationId xmlns:a16="http://schemas.microsoft.com/office/drawing/2014/main" id="{C91BF5F8-43C3-7345-9D24-BD02EF17603E}"/>
              </a:ext>
            </a:extLst>
          </p:cNvPr>
          <p:cNvSpPr>
            <a:spLocks noGrp="1"/>
          </p:cNvSpPr>
          <p:nvPr>
            <p:ph type="ftr" sz="quarter" idx="11"/>
          </p:nvPr>
        </p:nvSpPr>
        <p:spPr>
          <a:xfrm>
            <a:off x="2271713" y="4767263"/>
            <a:ext cx="2314575" cy="274637"/>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A4972CB-DDE6-9A43-B349-805C72CB3B57}"/>
              </a:ext>
            </a:extLst>
          </p:cNvPr>
          <p:cNvSpPr>
            <a:spLocks noGrp="1"/>
          </p:cNvSpPr>
          <p:nvPr>
            <p:ph type="sldNum" sz="quarter" idx="12"/>
          </p:nvPr>
        </p:nvSpPr>
        <p:spPr>
          <a:xfrm>
            <a:off x="4843463" y="4767263"/>
            <a:ext cx="1543050" cy="274637"/>
          </a:xfrm>
          <a:prstGeom prst="rect">
            <a:avLst/>
          </a:prstGeom>
        </p:spPr>
        <p:txBody>
          <a:bodyPr/>
          <a:lstStyle/>
          <a:p>
            <a:fld id="{3047D5D4-58E1-6E48-93BD-14936594B396}" type="slidenum">
              <a:rPr lang="en-US" smtClean="0"/>
              <a:t>‹#›</a:t>
            </a:fld>
            <a:endParaRPr lang="en-US" dirty="0"/>
          </a:p>
        </p:txBody>
      </p:sp>
    </p:spTree>
    <p:extLst>
      <p:ext uri="{BB962C8B-B14F-4D97-AF65-F5344CB8AC3E}">
        <p14:creationId xmlns:p14="http://schemas.microsoft.com/office/powerpoint/2010/main" val="2440283907"/>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1D698D-F562-EE42-82FA-274996C6D168}"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D78F9-4011-F447-AA6F-4A5AEE30C6B9}" type="slidenum">
              <a:rPr lang="en-US" smtClean="0"/>
              <a:t>‹#›</a:t>
            </a:fld>
            <a:endParaRPr lang="en-US" dirty="0"/>
          </a:p>
        </p:txBody>
      </p:sp>
    </p:spTree>
    <p:extLst>
      <p:ext uri="{BB962C8B-B14F-4D97-AF65-F5344CB8AC3E}">
        <p14:creationId xmlns:p14="http://schemas.microsoft.com/office/powerpoint/2010/main" val="1178807729"/>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1D698D-F562-EE42-82FA-274996C6D168}"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2D78F9-4011-F447-AA6F-4A5AEE30C6B9}" type="slidenum">
              <a:rPr lang="en-US" smtClean="0"/>
              <a:t>‹#›</a:t>
            </a:fld>
            <a:endParaRPr lang="en-US" dirty="0"/>
          </a:p>
        </p:txBody>
      </p:sp>
    </p:spTree>
    <p:extLst>
      <p:ext uri="{BB962C8B-B14F-4D97-AF65-F5344CB8AC3E}">
        <p14:creationId xmlns:p14="http://schemas.microsoft.com/office/powerpoint/2010/main" val="2179967635"/>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1D698D-F562-EE42-82FA-274996C6D168}" type="datetimeFigureOut">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2D78F9-4011-F447-AA6F-4A5AEE30C6B9}" type="slidenum">
              <a:rPr lang="en-US" smtClean="0"/>
              <a:t>‹#›</a:t>
            </a:fld>
            <a:endParaRPr lang="en-US" dirty="0"/>
          </a:p>
        </p:txBody>
      </p:sp>
    </p:spTree>
    <p:extLst>
      <p:ext uri="{BB962C8B-B14F-4D97-AF65-F5344CB8AC3E}">
        <p14:creationId xmlns:p14="http://schemas.microsoft.com/office/powerpoint/2010/main" val="3615856028"/>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1D698D-F562-EE42-82FA-274996C6D168}" type="datetimeFigureOut">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2D78F9-4011-F447-AA6F-4A5AEE30C6B9}" type="slidenum">
              <a:rPr lang="en-US" smtClean="0"/>
              <a:t>‹#›</a:t>
            </a:fld>
            <a:endParaRPr lang="en-US" dirty="0"/>
          </a:p>
        </p:txBody>
      </p:sp>
    </p:spTree>
    <p:extLst>
      <p:ext uri="{BB962C8B-B14F-4D97-AF65-F5344CB8AC3E}">
        <p14:creationId xmlns:p14="http://schemas.microsoft.com/office/powerpoint/2010/main" val="1440833448"/>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D698D-F562-EE42-82FA-274996C6D168}" type="datetimeFigureOut">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2D78F9-4011-F447-AA6F-4A5AEE30C6B9}" type="slidenum">
              <a:rPr lang="en-US" smtClean="0"/>
              <a:t>‹#›</a:t>
            </a:fld>
            <a:endParaRPr lang="en-US" dirty="0"/>
          </a:p>
        </p:txBody>
      </p:sp>
    </p:spTree>
    <p:extLst>
      <p:ext uri="{BB962C8B-B14F-4D97-AF65-F5344CB8AC3E}">
        <p14:creationId xmlns:p14="http://schemas.microsoft.com/office/powerpoint/2010/main" val="3570194350"/>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1D698D-F562-EE42-82FA-274996C6D168}"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2D78F9-4011-F447-AA6F-4A5AEE30C6B9}" type="slidenum">
              <a:rPr lang="en-US" smtClean="0"/>
              <a:t>‹#›</a:t>
            </a:fld>
            <a:endParaRPr lang="en-US" dirty="0"/>
          </a:p>
        </p:txBody>
      </p:sp>
    </p:spTree>
    <p:extLst>
      <p:ext uri="{BB962C8B-B14F-4D97-AF65-F5344CB8AC3E}">
        <p14:creationId xmlns:p14="http://schemas.microsoft.com/office/powerpoint/2010/main" val="137320432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1D698D-F562-EE42-82FA-274996C6D168}"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2D78F9-4011-F447-AA6F-4A5AEE30C6B9}" type="slidenum">
              <a:rPr lang="en-US" smtClean="0"/>
              <a:t>‹#›</a:t>
            </a:fld>
            <a:endParaRPr lang="en-US" dirty="0"/>
          </a:p>
        </p:txBody>
      </p:sp>
    </p:spTree>
    <p:extLst>
      <p:ext uri="{BB962C8B-B14F-4D97-AF65-F5344CB8AC3E}">
        <p14:creationId xmlns:p14="http://schemas.microsoft.com/office/powerpoint/2010/main" val="36723154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21D698D-F562-EE42-82FA-274996C6D168}" type="datetimeFigureOut">
              <a:rPr lang="en-US" smtClean="0"/>
              <a:t>11/2/2020</a:t>
            </a:fld>
            <a:endParaRPr lang="en-US" dirty="0"/>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2D78F9-4011-F447-AA6F-4A5AEE30C6B9}" type="slidenum">
              <a:rPr lang="en-US" smtClean="0"/>
              <a:t>‹#›</a:t>
            </a:fld>
            <a:endParaRPr lang="en-US" dirty="0"/>
          </a:p>
        </p:txBody>
      </p:sp>
      <p:pic>
        <p:nvPicPr>
          <p:cNvPr id="9" name="Picture 8">
            <a:extLst>
              <a:ext uri="{FF2B5EF4-FFF2-40B4-BE49-F238E27FC236}">
                <a16:creationId xmlns:a16="http://schemas.microsoft.com/office/drawing/2014/main" id="{B0351B9F-18F3-FF44-8CA8-5E6145822373}"/>
              </a:ext>
            </a:extLst>
          </p:cNvPr>
          <p:cNvPicPr>
            <a:picLocks noChangeAspect="1"/>
          </p:cNvPicPr>
          <p:nvPr userDrawn="1"/>
        </p:nvPicPr>
        <p:blipFill>
          <a:blip r:embed="rId14"/>
          <a:stretch>
            <a:fillRect/>
          </a:stretch>
        </p:blipFill>
        <p:spPr>
          <a:xfrm>
            <a:off x="0" y="0"/>
            <a:ext cx="6858000" cy="5143500"/>
          </a:xfrm>
          <a:prstGeom prst="rect">
            <a:avLst/>
          </a:prstGeom>
        </p:spPr>
      </p:pic>
    </p:spTree>
    <p:extLst>
      <p:ext uri="{BB962C8B-B14F-4D97-AF65-F5344CB8AC3E}">
        <p14:creationId xmlns:p14="http://schemas.microsoft.com/office/powerpoint/2010/main" val="365316192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672" r:id="rId12"/>
  </p:sldLayoutIdLst>
  <p:transition spd="med">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06181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wesomeatyourjob.com/podcas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www.linkedin.com/learning-login/share?forceAccount=false&amp;redirect=https%3A%2F%2Fwww.linkedin.com%2Flearning%2Fhow-to-use-linkedin-learning%3Ftrk%3Dshare_ent_url&amp;account=75841506"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creativecommons.org/licenses/by-nc/3.0/" TargetMode="External"/><Relationship Id="rId5" Type="http://schemas.openxmlformats.org/officeDocument/2006/relationships/hyperlink" Target="http://gadgetsgirls.com/2020/03/5-sitios-para-tomar-cursos-online/lil-logo-website/" TargetMode="External"/><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hyperlink" Target="mailto:fdemelo@rrc.ca"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9" y="0"/>
            <a:ext cx="6796373" cy="3341550"/>
          </a:xfrm>
          <a:prstGeom prst="rect">
            <a:avLst/>
          </a:prstGeom>
        </p:spPr>
      </p:pic>
      <p:sp>
        <p:nvSpPr>
          <p:cNvPr id="9" name="TextBox 8"/>
          <p:cNvSpPr txBox="1"/>
          <p:nvPr/>
        </p:nvSpPr>
        <p:spPr>
          <a:xfrm>
            <a:off x="0" y="3115799"/>
            <a:ext cx="6870049" cy="584775"/>
          </a:xfrm>
          <a:prstGeom prst="rect">
            <a:avLst/>
          </a:prstGeom>
          <a:noFill/>
        </p:spPr>
        <p:txBody>
          <a:bodyPr wrap="square" rtlCol="0">
            <a:spAutoFit/>
          </a:bodyPr>
          <a:lstStyle/>
          <a:p>
            <a:pPr algn="ctr"/>
            <a:r>
              <a:rPr lang="en-US" sz="3200" b="1" dirty="0">
                <a:solidFill>
                  <a:schemeClr val="accent5">
                    <a:lumMod val="75000"/>
                  </a:schemeClr>
                </a:solidFill>
              </a:rPr>
              <a:t>Making the Most of LinkedIn Learning</a:t>
            </a:r>
          </a:p>
        </p:txBody>
      </p:sp>
    </p:spTree>
    <p:extLst>
      <p:ext uri="{BB962C8B-B14F-4D97-AF65-F5344CB8AC3E}">
        <p14:creationId xmlns:p14="http://schemas.microsoft.com/office/powerpoint/2010/main" val="407445131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252D3-5754-42A7-9BB2-89E0FADC618B}"/>
              </a:ext>
            </a:extLst>
          </p:cNvPr>
          <p:cNvSpPr>
            <a:spLocks noGrp="1"/>
          </p:cNvSpPr>
          <p:nvPr>
            <p:ph type="title"/>
          </p:nvPr>
        </p:nvSpPr>
        <p:spPr/>
        <p:txBody>
          <a:bodyPr/>
          <a:lstStyle/>
          <a:p>
            <a:endParaRPr lang="en-CA" dirty="0"/>
          </a:p>
        </p:txBody>
      </p:sp>
      <p:pic>
        <p:nvPicPr>
          <p:cNvPr id="5" name="Content Placeholder 4" descr="Graphical user interface, application&#10;&#10;Description automatically generated">
            <a:extLst>
              <a:ext uri="{FF2B5EF4-FFF2-40B4-BE49-F238E27FC236}">
                <a16:creationId xmlns:a16="http://schemas.microsoft.com/office/drawing/2014/main" id="{727B9210-A8A0-4093-BC32-7EBFB868BAB4}"/>
              </a:ext>
            </a:extLst>
          </p:cNvPr>
          <p:cNvPicPr>
            <a:picLocks noGrp="1" noChangeAspect="1"/>
          </p:cNvPicPr>
          <p:nvPr>
            <p:ph idx="1"/>
          </p:nvPr>
        </p:nvPicPr>
        <p:blipFill>
          <a:blip r:embed="rId3"/>
          <a:stretch>
            <a:fillRect/>
          </a:stretch>
        </p:blipFill>
        <p:spPr>
          <a:xfrm>
            <a:off x="1915248" y="1370013"/>
            <a:ext cx="2667769" cy="2874676"/>
          </a:xfrm>
        </p:spPr>
      </p:pic>
    </p:spTree>
    <p:extLst>
      <p:ext uri="{BB962C8B-B14F-4D97-AF65-F5344CB8AC3E}">
        <p14:creationId xmlns:p14="http://schemas.microsoft.com/office/powerpoint/2010/main" val="91419991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A585-EA0D-4FBB-97A4-CC64578584EB}"/>
              </a:ext>
            </a:extLst>
          </p:cNvPr>
          <p:cNvSpPr>
            <a:spLocks noGrp="1"/>
          </p:cNvSpPr>
          <p:nvPr>
            <p:ph type="title"/>
          </p:nvPr>
        </p:nvSpPr>
        <p:spPr>
          <a:xfrm>
            <a:off x="471488" y="106791"/>
            <a:ext cx="5915025" cy="994172"/>
          </a:xfrm>
        </p:spPr>
        <p:txBody>
          <a:bodyPr/>
          <a:lstStyle/>
          <a:p>
            <a:pPr algn="ctr"/>
            <a:r>
              <a:rPr lang="en-CA" dirty="0"/>
              <a:t>College Login Landing Page</a:t>
            </a:r>
          </a:p>
        </p:txBody>
      </p:sp>
      <p:pic>
        <p:nvPicPr>
          <p:cNvPr id="5" name="Content Placeholder 4" descr="Graphical user interface, application&#10;&#10;Description automatically generated">
            <a:extLst>
              <a:ext uri="{FF2B5EF4-FFF2-40B4-BE49-F238E27FC236}">
                <a16:creationId xmlns:a16="http://schemas.microsoft.com/office/drawing/2014/main" id="{B96BB1C9-D50C-41C6-B40A-CCE049047AEF}"/>
              </a:ext>
            </a:extLst>
          </p:cNvPr>
          <p:cNvPicPr>
            <a:picLocks noGrp="1" noChangeAspect="1"/>
          </p:cNvPicPr>
          <p:nvPr>
            <p:ph idx="1"/>
          </p:nvPr>
        </p:nvPicPr>
        <p:blipFill>
          <a:blip r:embed="rId3"/>
          <a:stretch>
            <a:fillRect/>
          </a:stretch>
        </p:blipFill>
        <p:spPr>
          <a:xfrm>
            <a:off x="1507247" y="1220543"/>
            <a:ext cx="3714219" cy="2828997"/>
          </a:xfrm>
        </p:spPr>
      </p:pic>
    </p:spTree>
    <p:extLst>
      <p:ext uri="{BB962C8B-B14F-4D97-AF65-F5344CB8AC3E}">
        <p14:creationId xmlns:p14="http://schemas.microsoft.com/office/powerpoint/2010/main" val="3705267129"/>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9A439A-DC3A-4DF3-BECB-6DD05B4C3F0F}"/>
              </a:ext>
            </a:extLst>
          </p:cNvPr>
          <p:cNvSpPr>
            <a:spLocks noGrp="1"/>
          </p:cNvSpPr>
          <p:nvPr>
            <p:ph type="title"/>
          </p:nvPr>
        </p:nvSpPr>
        <p:spPr>
          <a:xfrm>
            <a:off x="467916" y="1282305"/>
            <a:ext cx="5915025" cy="1125141"/>
          </a:xfrm>
        </p:spPr>
        <p:txBody>
          <a:bodyPr/>
          <a:lstStyle/>
          <a:p>
            <a:r>
              <a:rPr lang="en-CA" dirty="0"/>
              <a:t>LinkedIn Learning Basics</a:t>
            </a:r>
          </a:p>
        </p:txBody>
      </p:sp>
      <p:sp>
        <p:nvSpPr>
          <p:cNvPr id="7" name="Text Placeholder 6">
            <a:extLst>
              <a:ext uri="{FF2B5EF4-FFF2-40B4-BE49-F238E27FC236}">
                <a16:creationId xmlns:a16="http://schemas.microsoft.com/office/drawing/2014/main" id="{B876EAC7-D184-4A84-A72B-9CC6E10BF2A9}"/>
              </a:ext>
            </a:extLst>
          </p:cNvPr>
          <p:cNvSpPr>
            <a:spLocks noGrp="1"/>
          </p:cNvSpPr>
          <p:nvPr>
            <p:ph type="body" idx="1"/>
          </p:nvPr>
        </p:nvSpPr>
        <p:spPr>
          <a:xfrm>
            <a:off x="471487" y="2571750"/>
            <a:ext cx="5915025" cy="535007"/>
          </a:xfrm>
        </p:spPr>
        <p:txBody>
          <a:bodyPr>
            <a:normAutofit/>
          </a:bodyPr>
          <a:lstStyle/>
          <a:p>
            <a:pPr algn="ctr"/>
            <a:r>
              <a:rPr lang="en-CA" sz="2800" dirty="0"/>
              <a:t>What Do I Do?</a:t>
            </a:r>
          </a:p>
        </p:txBody>
      </p:sp>
    </p:spTree>
    <p:extLst>
      <p:ext uri="{BB962C8B-B14F-4D97-AF65-F5344CB8AC3E}">
        <p14:creationId xmlns:p14="http://schemas.microsoft.com/office/powerpoint/2010/main" val="111956819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70A4-544F-4A63-B506-132259255BB0}"/>
              </a:ext>
            </a:extLst>
          </p:cNvPr>
          <p:cNvSpPr>
            <a:spLocks noGrp="1"/>
          </p:cNvSpPr>
          <p:nvPr>
            <p:ph type="title"/>
          </p:nvPr>
        </p:nvSpPr>
        <p:spPr>
          <a:xfrm>
            <a:off x="471488" y="18868"/>
            <a:ext cx="5915025" cy="846559"/>
          </a:xfrm>
        </p:spPr>
        <p:txBody>
          <a:bodyPr/>
          <a:lstStyle/>
          <a:p>
            <a:pPr algn="ctr"/>
            <a:r>
              <a:rPr lang="en-CA" dirty="0"/>
              <a:t>The Home Page</a:t>
            </a:r>
          </a:p>
        </p:txBody>
      </p:sp>
      <p:pic>
        <p:nvPicPr>
          <p:cNvPr id="5" name="Content Placeholder 4" descr="Graphical user interface, website&#10;&#10;Description automatically generated">
            <a:extLst>
              <a:ext uri="{FF2B5EF4-FFF2-40B4-BE49-F238E27FC236}">
                <a16:creationId xmlns:a16="http://schemas.microsoft.com/office/drawing/2014/main" id="{1A659745-7564-4EE7-BCEA-5CC552A0D512}"/>
              </a:ext>
            </a:extLst>
          </p:cNvPr>
          <p:cNvPicPr>
            <a:picLocks noGrp="1" noChangeAspect="1"/>
          </p:cNvPicPr>
          <p:nvPr>
            <p:ph idx="1"/>
          </p:nvPr>
        </p:nvPicPr>
        <p:blipFill>
          <a:blip r:embed="rId3"/>
          <a:stretch>
            <a:fillRect/>
          </a:stretch>
        </p:blipFill>
        <p:spPr>
          <a:xfrm>
            <a:off x="471488" y="1020879"/>
            <a:ext cx="5982066" cy="2956216"/>
          </a:xfrm>
        </p:spPr>
      </p:pic>
      <p:sp>
        <p:nvSpPr>
          <p:cNvPr id="6" name="Rectangle 5">
            <a:extLst>
              <a:ext uri="{FF2B5EF4-FFF2-40B4-BE49-F238E27FC236}">
                <a16:creationId xmlns:a16="http://schemas.microsoft.com/office/drawing/2014/main" id="{EAF27678-A1BE-4BDD-960C-B2FF82CC6144}"/>
              </a:ext>
            </a:extLst>
          </p:cNvPr>
          <p:cNvSpPr/>
          <p:nvPr/>
        </p:nvSpPr>
        <p:spPr>
          <a:xfrm>
            <a:off x="1556238" y="2048608"/>
            <a:ext cx="1934308" cy="756138"/>
          </a:xfrm>
          <a:prstGeom prst="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Tree>
    <p:extLst>
      <p:ext uri="{BB962C8B-B14F-4D97-AF65-F5344CB8AC3E}">
        <p14:creationId xmlns:p14="http://schemas.microsoft.com/office/powerpoint/2010/main" val="4244019310"/>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2C4E-2DD6-46C8-AC26-89477E0FD3B1}"/>
              </a:ext>
            </a:extLst>
          </p:cNvPr>
          <p:cNvSpPr>
            <a:spLocks noGrp="1"/>
          </p:cNvSpPr>
          <p:nvPr>
            <p:ph type="title"/>
          </p:nvPr>
        </p:nvSpPr>
        <p:spPr/>
        <p:txBody>
          <a:bodyPr/>
          <a:lstStyle/>
          <a:p>
            <a:pPr algn="ctr"/>
            <a:r>
              <a:rPr lang="en-CA" dirty="0"/>
              <a:t>Your Account</a:t>
            </a:r>
          </a:p>
        </p:txBody>
      </p:sp>
      <p:pic>
        <p:nvPicPr>
          <p:cNvPr id="5" name="Content Placeholder 4" descr="A person posing for the camera&#10;&#10;Description automatically generated">
            <a:extLst>
              <a:ext uri="{FF2B5EF4-FFF2-40B4-BE49-F238E27FC236}">
                <a16:creationId xmlns:a16="http://schemas.microsoft.com/office/drawing/2014/main" id="{7C211ACA-B617-40B8-A286-864E33D67B58}"/>
              </a:ext>
            </a:extLst>
          </p:cNvPr>
          <p:cNvPicPr>
            <a:picLocks noGrp="1" noChangeAspect="1"/>
          </p:cNvPicPr>
          <p:nvPr>
            <p:ph idx="1"/>
          </p:nvPr>
        </p:nvPicPr>
        <p:blipFill>
          <a:blip r:embed="rId3"/>
          <a:stretch>
            <a:fillRect/>
          </a:stretch>
        </p:blipFill>
        <p:spPr>
          <a:xfrm>
            <a:off x="1500187" y="1442733"/>
            <a:ext cx="3857625" cy="2800350"/>
          </a:xfrm>
        </p:spPr>
      </p:pic>
    </p:spTree>
    <p:extLst>
      <p:ext uri="{BB962C8B-B14F-4D97-AF65-F5344CB8AC3E}">
        <p14:creationId xmlns:p14="http://schemas.microsoft.com/office/powerpoint/2010/main" val="225706182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63D3-E3B0-4559-B748-1A490D27F5EF}"/>
              </a:ext>
            </a:extLst>
          </p:cNvPr>
          <p:cNvSpPr>
            <a:spLocks noGrp="1"/>
          </p:cNvSpPr>
          <p:nvPr>
            <p:ph type="title"/>
          </p:nvPr>
        </p:nvSpPr>
        <p:spPr>
          <a:xfrm>
            <a:off x="1" y="27660"/>
            <a:ext cx="6858000" cy="921910"/>
          </a:xfrm>
        </p:spPr>
        <p:txBody>
          <a:bodyPr>
            <a:noAutofit/>
          </a:bodyPr>
          <a:lstStyle/>
          <a:p>
            <a:pPr algn="ctr"/>
            <a:r>
              <a:rPr lang="en-CA" dirty="0"/>
              <a:t>Connecting to Your</a:t>
            </a:r>
            <a:br>
              <a:rPr lang="en-CA" dirty="0"/>
            </a:br>
            <a:r>
              <a:rPr lang="en-CA" dirty="0"/>
              <a:t> LinkedIn Learning Account</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A79D733B-9B0B-41CD-860E-8CB636D69655}"/>
              </a:ext>
            </a:extLst>
          </p:cNvPr>
          <p:cNvPicPr>
            <a:picLocks noGrp="1" noChangeAspect="1"/>
          </p:cNvPicPr>
          <p:nvPr>
            <p:ph idx="1"/>
          </p:nvPr>
        </p:nvPicPr>
        <p:blipFill>
          <a:blip r:embed="rId3"/>
          <a:stretch>
            <a:fillRect/>
          </a:stretch>
        </p:blipFill>
        <p:spPr>
          <a:xfrm>
            <a:off x="744489" y="1268017"/>
            <a:ext cx="5369023" cy="3262312"/>
          </a:xfrm>
        </p:spPr>
      </p:pic>
      <p:sp>
        <p:nvSpPr>
          <p:cNvPr id="6" name="TextBox 5">
            <a:extLst>
              <a:ext uri="{FF2B5EF4-FFF2-40B4-BE49-F238E27FC236}">
                <a16:creationId xmlns:a16="http://schemas.microsoft.com/office/drawing/2014/main" id="{596F4305-CBA2-4FE2-A57C-50BE3F06B634}"/>
              </a:ext>
            </a:extLst>
          </p:cNvPr>
          <p:cNvSpPr txBox="1"/>
          <p:nvPr/>
        </p:nvSpPr>
        <p:spPr>
          <a:xfrm>
            <a:off x="1107831" y="3552092"/>
            <a:ext cx="4035669" cy="921910"/>
          </a:xfrm>
          <a:prstGeom prst="rect">
            <a:avLst/>
          </a:prstGeom>
          <a:noFill/>
          <a:ln w="57150">
            <a:solidFill>
              <a:schemeClr val="tx1"/>
            </a:solidFill>
          </a:ln>
        </p:spPr>
        <p:txBody>
          <a:bodyPr wrap="square" rtlCol="0">
            <a:spAutoFit/>
          </a:bodyPr>
          <a:lstStyle/>
          <a:p>
            <a:endParaRPr lang="en-CA" dirty="0"/>
          </a:p>
        </p:txBody>
      </p:sp>
    </p:spTree>
    <p:extLst>
      <p:ext uri="{BB962C8B-B14F-4D97-AF65-F5344CB8AC3E}">
        <p14:creationId xmlns:p14="http://schemas.microsoft.com/office/powerpoint/2010/main" val="1713344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DCD7-B3F0-4EC1-A1EB-D790D52BC465}"/>
              </a:ext>
            </a:extLst>
          </p:cNvPr>
          <p:cNvSpPr>
            <a:spLocks noGrp="1"/>
          </p:cNvSpPr>
          <p:nvPr>
            <p:ph type="title"/>
          </p:nvPr>
        </p:nvSpPr>
        <p:spPr>
          <a:xfrm>
            <a:off x="471488" y="273845"/>
            <a:ext cx="5915025" cy="596593"/>
          </a:xfrm>
        </p:spPr>
        <p:txBody>
          <a:bodyPr/>
          <a:lstStyle/>
          <a:p>
            <a:endParaRPr lang="en-CA" dirty="0"/>
          </a:p>
        </p:txBody>
      </p:sp>
      <p:pic>
        <p:nvPicPr>
          <p:cNvPr id="5" name="Content Placeholder 4" descr="Graphical user interface, text, application&#10;&#10;Description automatically generated">
            <a:extLst>
              <a:ext uri="{FF2B5EF4-FFF2-40B4-BE49-F238E27FC236}">
                <a16:creationId xmlns:a16="http://schemas.microsoft.com/office/drawing/2014/main" id="{5399633E-53EC-481B-9849-746659760AD7}"/>
              </a:ext>
            </a:extLst>
          </p:cNvPr>
          <p:cNvPicPr>
            <a:picLocks noGrp="1" noChangeAspect="1"/>
          </p:cNvPicPr>
          <p:nvPr>
            <p:ph idx="1"/>
          </p:nvPr>
        </p:nvPicPr>
        <p:blipFill>
          <a:blip r:embed="rId3"/>
          <a:stretch>
            <a:fillRect/>
          </a:stretch>
        </p:blipFill>
        <p:spPr>
          <a:xfrm>
            <a:off x="1250489" y="940594"/>
            <a:ext cx="4357023" cy="3262312"/>
          </a:xfrm>
        </p:spPr>
      </p:pic>
      <p:sp>
        <p:nvSpPr>
          <p:cNvPr id="6" name="Arrow: Right 5">
            <a:extLst>
              <a:ext uri="{FF2B5EF4-FFF2-40B4-BE49-F238E27FC236}">
                <a16:creationId xmlns:a16="http://schemas.microsoft.com/office/drawing/2014/main" id="{E9DD42DA-13AF-4B80-B778-5AA1E509046E}"/>
              </a:ext>
            </a:extLst>
          </p:cNvPr>
          <p:cNvSpPr/>
          <p:nvPr/>
        </p:nvSpPr>
        <p:spPr>
          <a:xfrm>
            <a:off x="4299438" y="1679330"/>
            <a:ext cx="553915" cy="158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315776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3A7C-65C7-4917-825B-382B35F2252D}"/>
              </a:ext>
            </a:extLst>
          </p:cNvPr>
          <p:cNvSpPr>
            <a:spLocks noGrp="1"/>
          </p:cNvSpPr>
          <p:nvPr>
            <p:ph type="title"/>
          </p:nvPr>
        </p:nvSpPr>
        <p:spPr/>
        <p:txBody>
          <a:bodyPr/>
          <a:lstStyle/>
          <a:p>
            <a:pPr algn="ctr"/>
            <a:r>
              <a:rPr lang="en-CA" dirty="0"/>
              <a:t>Add to a Collection</a:t>
            </a:r>
          </a:p>
        </p:txBody>
      </p:sp>
      <p:pic>
        <p:nvPicPr>
          <p:cNvPr id="5" name="Content Placeholder 4" descr="Graphical user interface, text, application&#10;&#10;Description automatically generated">
            <a:extLst>
              <a:ext uri="{FF2B5EF4-FFF2-40B4-BE49-F238E27FC236}">
                <a16:creationId xmlns:a16="http://schemas.microsoft.com/office/drawing/2014/main" id="{D637F093-A8B1-45B3-BF18-9659D54ACC72}"/>
              </a:ext>
            </a:extLst>
          </p:cNvPr>
          <p:cNvPicPr>
            <a:picLocks noGrp="1" noChangeAspect="1"/>
          </p:cNvPicPr>
          <p:nvPr>
            <p:ph idx="1"/>
          </p:nvPr>
        </p:nvPicPr>
        <p:blipFill>
          <a:blip r:embed="rId3"/>
          <a:stretch>
            <a:fillRect/>
          </a:stretch>
        </p:blipFill>
        <p:spPr>
          <a:xfrm>
            <a:off x="2312946" y="1370013"/>
            <a:ext cx="2232108" cy="3262312"/>
          </a:xfrm>
        </p:spPr>
      </p:pic>
    </p:spTree>
    <p:extLst>
      <p:ext uri="{BB962C8B-B14F-4D97-AF65-F5344CB8AC3E}">
        <p14:creationId xmlns:p14="http://schemas.microsoft.com/office/powerpoint/2010/main" val="3927862890"/>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C73BE-0AB1-4467-82B4-54CFB1957668}"/>
              </a:ext>
            </a:extLst>
          </p:cNvPr>
          <p:cNvSpPr>
            <a:spLocks noGrp="1"/>
          </p:cNvSpPr>
          <p:nvPr>
            <p:ph type="title"/>
          </p:nvPr>
        </p:nvSpPr>
        <p:spPr>
          <a:xfrm>
            <a:off x="471488" y="18868"/>
            <a:ext cx="5915025" cy="994172"/>
          </a:xfrm>
        </p:spPr>
        <p:txBody>
          <a:bodyPr/>
          <a:lstStyle/>
          <a:p>
            <a:pPr algn="ctr"/>
            <a:r>
              <a:rPr lang="en-CA" dirty="0"/>
              <a:t>Add to Collection-Details</a:t>
            </a:r>
          </a:p>
        </p:txBody>
      </p:sp>
      <p:pic>
        <p:nvPicPr>
          <p:cNvPr id="8" name="Content Placeholder 7" descr="Graphical user interface, text, application&#10;&#10;Description automatically generated">
            <a:extLst>
              <a:ext uri="{FF2B5EF4-FFF2-40B4-BE49-F238E27FC236}">
                <a16:creationId xmlns:a16="http://schemas.microsoft.com/office/drawing/2014/main" id="{DA210A31-BEA3-435C-B187-5E7263039132}"/>
              </a:ext>
            </a:extLst>
          </p:cNvPr>
          <p:cNvPicPr>
            <a:picLocks noGrp="1" noChangeAspect="1"/>
          </p:cNvPicPr>
          <p:nvPr>
            <p:ph idx="1"/>
          </p:nvPr>
        </p:nvPicPr>
        <p:blipFill>
          <a:blip r:embed="rId3"/>
          <a:stretch>
            <a:fillRect/>
          </a:stretch>
        </p:blipFill>
        <p:spPr>
          <a:xfrm>
            <a:off x="1379696" y="1013040"/>
            <a:ext cx="4098609" cy="3262312"/>
          </a:xfrm>
        </p:spPr>
      </p:pic>
      <p:sp>
        <p:nvSpPr>
          <p:cNvPr id="9" name="Arrow: Right 8">
            <a:extLst>
              <a:ext uri="{FF2B5EF4-FFF2-40B4-BE49-F238E27FC236}">
                <a16:creationId xmlns:a16="http://schemas.microsoft.com/office/drawing/2014/main" id="{2A237617-D48D-494B-B6CE-692408A82DAC}"/>
              </a:ext>
            </a:extLst>
          </p:cNvPr>
          <p:cNvSpPr/>
          <p:nvPr/>
        </p:nvSpPr>
        <p:spPr>
          <a:xfrm>
            <a:off x="471489" y="1660419"/>
            <a:ext cx="908207" cy="395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Arrow: Right 9">
            <a:extLst>
              <a:ext uri="{FF2B5EF4-FFF2-40B4-BE49-F238E27FC236}">
                <a16:creationId xmlns:a16="http://schemas.microsoft.com/office/drawing/2014/main" id="{FCD85420-7446-4434-BA31-95C69BC4F6D4}"/>
              </a:ext>
            </a:extLst>
          </p:cNvPr>
          <p:cNvSpPr/>
          <p:nvPr/>
        </p:nvSpPr>
        <p:spPr>
          <a:xfrm>
            <a:off x="371026" y="2703452"/>
            <a:ext cx="1109131" cy="479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075383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A4D0-80E6-4DC8-B807-E1744CF178D0}"/>
              </a:ext>
            </a:extLst>
          </p:cNvPr>
          <p:cNvSpPr>
            <a:spLocks noGrp="1"/>
          </p:cNvSpPr>
          <p:nvPr>
            <p:ph type="title"/>
          </p:nvPr>
        </p:nvSpPr>
        <p:spPr>
          <a:xfrm>
            <a:off x="471488" y="124376"/>
            <a:ext cx="5915025" cy="994172"/>
          </a:xfrm>
        </p:spPr>
        <p:txBody>
          <a:bodyPr/>
          <a:lstStyle/>
          <a:p>
            <a:pPr algn="ctr"/>
            <a:r>
              <a:rPr lang="en-CA" dirty="0"/>
              <a:t>Browsing</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7CCE07EA-4A86-4C62-A82D-109B8D8DB72A}"/>
              </a:ext>
            </a:extLst>
          </p:cNvPr>
          <p:cNvPicPr>
            <a:picLocks noGrp="1" noChangeAspect="1"/>
          </p:cNvPicPr>
          <p:nvPr>
            <p:ph idx="1"/>
          </p:nvPr>
        </p:nvPicPr>
        <p:blipFill>
          <a:blip r:embed="rId3"/>
          <a:stretch>
            <a:fillRect/>
          </a:stretch>
        </p:blipFill>
        <p:spPr>
          <a:xfrm>
            <a:off x="1332073" y="1118548"/>
            <a:ext cx="4193853" cy="3262312"/>
          </a:xfrm>
        </p:spPr>
      </p:pic>
      <p:sp>
        <p:nvSpPr>
          <p:cNvPr id="6" name="Arrow: Right 5">
            <a:extLst>
              <a:ext uri="{FF2B5EF4-FFF2-40B4-BE49-F238E27FC236}">
                <a16:creationId xmlns:a16="http://schemas.microsoft.com/office/drawing/2014/main" id="{B111C9F2-5EFB-4C08-A19C-CB4593F032B4}"/>
              </a:ext>
            </a:extLst>
          </p:cNvPr>
          <p:cNvSpPr/>
          <p:nvPr/>
        </p:nvSpPr>
        <p:spPr>
          <a:xfrm>
            <a:off x="316523" y="1468315"/>
            <a:ext cx="1169377" cy="492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1402135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95810A-8444-4843-84F4-D0534FC67B64}"/>
              </a:ext>
            </a:extLst>
          </p:cNvPr>
          <p:cNvSpPr>
            <a:spLocks noGrp="1"/>
          </p:cNvSpPr>
          <p:nvPr>
            <p:ph type="title"/>
          </p:nvPr>
        </p:nvSpPr>
        <p:spPr>
          <a:xfrm>
            <a:off x="782047" y="1315396"/>
            <a:ext cx="5293906" cy="1064248"/>
          </a:xfrm>
        </p:spPr>
        <p:txBody>
          <a:bodyPr/>
          <a:lstStyle/>
          <a:p>
            <a:pPr algn="ctr"/>
            <a:r>
              <a:rPr lang="en-CA" dirty="0"/>
              <a:t>What We Will Cover</a:t>
            </a:r>
          </a:p>
        </p:txBody>
      </p:sp>
    </p:spTree>
    <p:extLst>
      <p:ext uri="{BB962C8B-B14F-4D97-AF65-F5344CB8AC3E}">
        <p14:creationId xmlns:p14="http://schemas.microsoft.com/office/powerpoint/2010/main" val="121721308"/>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1584-BBB6-4359-BE45-6E8BD320904F}"/>
              </a:ext>
            </a:extLst>
          </p:cNvPr>
          <p:cNvSpPr>
            <a:spLocks noGrp="1"/>
          </p:cNvSpPr>
          <p:nvPr>
            <p:ph type="title"/>
          </p:nvPr>
        </p:nvSpPr>
        <p:spPr>
          <a:xfrm>
            <a:off x="471488" y="273845"/>
            <a:ext cx="5915025" cy="719181"/>
          </a:xfrm>
        </p:spPr>
        <p:txBody>
          <a:bodyPr/>
          <a:lstStyle/>
          <a:p>
            <a:pPr algn="ctr"/>
            <a:r>
              <a:rPr lang="en-CA" dirty="0"/>
              <a:t>Course Interface-Search Box</a:t>
            </a:r>
          </a:p>
        </p:txBody>
      </p:sp>
      <p:pic>
        <p:nvPicPr>
          <p:cNvPr id="5" name="Content Placeholder 4" descr="Graphical user interface&#10;&#10;Description automatically generated">
            <a:extLst>
              <a:ext uri="{FF2B5EF4-FFF2-40B4-BE49-F238E27FC236}">
                <a16:creationId xmlns:a16="http://schemas.microsoft.com/office/drawing/2014/main" id="{2907B9B8-F281-4BB0-82AC-8041C98C2F80}"/>
              </a:ext>
            </a:extLst>
          </p:cNvPr>
          <p:cNvPicPr>
            <a:picLocks noGrp="1" noChangeAspect="1"/>
          </p:cNvPicPr>
          <p:nvPr>
            <p:ph idx="1"/>
          </p:nvPr>
        </p:nvPicPr>
        <p:blipFill>
          <a:blip r:embed="rId3"/>
          <a:stretch>
            <a:fillRect/>
          </a:stretch>
        </p:blipFill>
        <p:spPr>
          <a:xfrm>
            <a:off x="249903" y="1176260"/>
            <a:ext cx="6358193" cy="3000085"/>
          </a:xfrm>
        </p:spPr>
      </p:pic>
      <p:sp>
        <p:nvSpPr>
          <p:cNvPr id="6" name="TextBox 5">
            <a:extLst>
              <a:ext uri="{FF2B5EF4-FFF2-40B4-BE49-F238E27FC236}">
                <a16:creationId xmlns:a16="http://schemas.microsoft.com/office/drawing/2014/main" id="{47D7A06D-44F6-4F89-8AC3-2EDAA7240E66}"/>
              </a:ext>
            </a:extLst>
          </p:cNvPr>
          <p:cNvSpPr txBox="1"/>
          <p:nvPr/>
        </p:nvSpPr>
        <p:spPr>
          <a:xfrm>
            <a:off x="249903" y="1301262"/>
            <a:ext cx="1095320" cy="2875083"/>
          </a:xfrm>
          <a:prstGeom prst="rect">
            <a:avLst/>
          </a:prstGeom>
          <a:noFill/>
          <a:ln w="50800" cmpd="sng">
            <a:solidFill>
              <a:schemeClr val="accent1">
                <a:alpha val="91000"/>
              </a:schemeClr>
            </a:solidFill>
          </a:ln>
        </p:spPr>
        <p:txBody>
          <a:bodyPr wrap="square" rtlCol="0">
            <a:spAutoFit/>
          </a:bodyPr>
          <a:lstStyle/>
          <a:p>
            <a:endParaRPr lang="en-CA" dirty="0"/>
          </a:p>
        </p:txBody>
      </p:sp>
      <p:sp>
        <p:nvSpPr>
          <p:cNvPr id="8" name="TextBox 7">
            <a:extLst>
              <a:ext uri="{FF2B5EF4-FFF2-40B4-BE49-F238E27FC236}">
                <a16:creationId xmlns:a16="http://schemas.microsoft.com/office/drawing/2014/main" id="{9C75C2CF-FB7D-4C9A-A4D9-E4B51BB776D0}"/>
              </a:ext>
            </a:extLst>
          </p:cNvPr>
          <p:cNvSpPr txBox="1"/>
          <p:nvPr/>
        </p:nvSpPr>
        <p:spPr>
          <a:xfrm>
            <a:off x="2936631" y="3392425"/>
            <a:ext cx="2013437" cy="230006"/>
          </a:xfrm>
          <a:prstGeom prst="rect">
            <a:avLst/>
          </a:prstGeom>
          <a:noFill/>
          <a:ln w="38100">
            <a:solidFill>
              <a:schemeClr val="accent1">
                <a:alpha val="92000"/>
              </a:schemeClr>
            </a:solidFill>
          </a:ln>
        </p:spPr>
        <p:txBody>
          <a:bodyPr wrap="square" rtlCol="0">
            <a:spAutoFit/>
          </a:bodyPr>
          <a:lstStyle/>
          <a:p>
            <a:endParaRPr lang="en-CA" dirty="0"/>
          </a:p>
        </p:txBody>
      </p:sp>
      <p:sp>
        <p:nvSpPr>
          <p:cNvPr id="10" name="Arrow: Up 9">
            <a:extLst>
              <a:ext uri="{FF2B5EF4-FFF2-40B4-BE49-F238E27FC236}">
                <a16:creationId xmlns:a16="http://schemas.microsoft.com/office/drawing/2014/main" id="{A88D4CCA-330C-4EFA-980B-39202A7C6D70}"/>
              </a:ext>
            </a:extLst>
          </p:cNvPr>
          <p:cNvSpPr/>
          <p:nvPr/>
        </p:nvSpPr>
        <p:spPr>
          <a:xfrm>
            <a:off x="3565280" y="4004894"/>
            <a:ext cx="378069" cy="8968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5449247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4E7B-0BF9-4469-9D21-E3E894591D42}"/>
              </a:ext>
            </a:extLst>
          </p:cNvPr>
          <p:cNvSpPr>
            <a:spLocks noGrp="1"/>
          </p:cNvSpPr>
          <p:nvPr>
            <p:ph type="title"/>
          </p:nvPr>
        </p:nvSpPr>
        <p:spPr/>
        <p:txBody>
          <a:bodyPr/>
          <a:lstStyle/>
          <a:p>
            <a:pPr algn="ctr"/>
            <a:r>
              <a:rPr lang="en-CA" dirty="0"/>
              <a:t>Downloading Certificates</a:t>
            </a:r>
          </a:p>
        </p:txBody>
      </p:sp>
      <p:pic>
        <p:nvPicPr>
          <p:cNvPr id="5" name="Content Placeholder 4" descr="Graphical user interface, text, application, email, Teams&#10;&#10;Description automatically generated">
            <a:extLst>
              <a:ext uri="{FF2B5EF4-FFF2-40B4-BE49-F238E27FC236}">
                <a16:creationId xmlns:a16="http://schemas.microsoft.com/office/drawing/2014/main" id="{18D2583E-71DF-4A0E-9F0F-C9120D82AB12}"/>
              </a:ext>
            </a:extLst>
          </p:cNvPr>
          <p:cNvPicPr>
            <a:picLocks noGrp="1" noChangeAspect="1"/>
          </p:cNvPicPr>
          <p:nvPr>
            <p:ph idx="1"/>
          </p:nvPr>
        </p:nvPicPr>
        <p:blipFill rotWithShape="1">
          <a:blip r:embed="rId3"/>
          <a:srcRect l="1795" r="2001" b="15047"/>
          <a:stretch/>
        </p:blipFill>
        <p:spPr>
          <a:xfrm>
            <a:off x="615462" y="2416036"/>
            <a:ext cx="5653453" cy="994172"/>
          </a:xfrm>
        </p:spPr>
      </p:pic>
    </p:spTree>
    <p:extLst>
      <p:ext uri="{BB962C8B-B14F-4D97-AF65-F5344CB8AC3E}">
        <p14:creationId xmlns:p14="http://schemas.microsoft.com/office/powerpoint/2010/main" val="2764597445"/>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0D08-BD72-49B1-921C-403122567694}"/>
              </a:ext>
            </a:extLst>
          </p:cNvPr>
          <p:cNvSpPr>
            <a:spLocks noGrp="1"/>
          </p:cNvSpPr>
          <p:nvPr>
            <p:ph type="title"/>
          </p:nvPr>
        </p:nvSpPr>
        <p:spPr>
          <a:xfrm>
            <a:off x="471488" y="54037"/>
            <a:ext cx="5915025" cy="994172"/>
          </a:xfrm>
        </p:spPr>
        <p:txBody>
          <a:bodyPr/>
          <a:lstStyle/>
          <a:p>
            <a:pPr algn="ctr"/>
            <a:r>
              <a:rPr lang="en-CA" dirty="0"/>
              <a:t>Certificates</a:t>
            </a:r>
          </a:p>
        </p:txBody>
      </p:sp>
      <p:pic>
        <p:nvPicPr>
          <p:cNvPr id="5" name="Content Placeholder 4" descr="Graphical user interface&#10;&#10;Description automatically generated">
            <a:extLst>
              <a:ext uri="{FF2B5EF4-FFF2-40B4-BE49-F238E27FC236}">
                <a16:creationId xmlns:a16="http://schemas.microsoft.com/office/drawing/2014/main" id="{A50AC324-2B4E-49EE-A0C8-8081C514DA2F}"/>
              </a:ext>
            </a:extLst>
          </p:cNvPr>
          <p:cNvPicPr>
            <a:picLocks noGrp="1" noChangeAspect="1"/>
          </p:cNvPicPr>
          <p:nvPr>
            <p:ph idx="1"/>
          </p:nvPr>
        </p:nvPicPr>
        <p:blipFill>
          <a:blip r:embed="rId3"/>
          <a:stretch>
            <a:fillRect/>
          </a:stretch>
        </p:blipFill>
        <p:spPr>
          <a:xfrm>
            <a:off x="1739170" y="940594"/>
            <a:ext cx="3379661" cy="3262312"/>
          </a:xfrm>
        </p:spPr>
      </p:pic>
    </p:spTree>
    <p:extLst>
      <p:ext uri="{BB962C8B-B14F-4D97-AF65-F5344CB8AC3E}">
        <p14:creationId xmlns:p14="http://schemas.microsoft.com/office/powerpoint/2010/main" val="1322187251"/>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E71584-7186-4930-8E61-11F9B695D54E}"/>
              </a:ext>
            </a:extLst>
          </p:cNvPr>
          <p:cNvSpPr>
            <a:spLocks noGrp="1"/>
          </p:cNvSpPr>
          <p:nvPr>
            <p:ph type="title"/>
          </p:nvPr>
        </p:nvSpPr>
        <p:spPr>
          <a:xfrm>
            <a:off x="467916" y="1282305"/>
            <a:ext cx="5915025" cy="976153"/>
          </a:xfrm>
        </p:spPr>
        <p:txBody>
          <a:bodyPr/>
          <a:lstStyle/>
          <a:p>
            <a:pPr algn="ctr"/>
            <a:r>
              <a:rPr lang="en-CA" dirty="0"/>
              <a:t>Other Items of Interest</a:t>
            </a:r>
          </a:p>
        </p:txBody>
      </p:sp>
      <p:sp>
        <p:nvSpPr>
          <p:cNvPr id="7" name="Text Placeholder 6">
            <a:extLst>
              <a:ext uri="{FF2B5EF4-FFF2-40B4-BE49-F238E27FC236}">
                <a16:creationId xmlns:a16="http://schemas.microsoft.com/office/drawing/2014/main" id="{E4686532-8D36-43AD-873E-FA99A4AF9036}"/>
              </a:ext>
            </a:extLst>
          </p:cNvPr>
          <p:cNvSpPr>
            <a:spLocks noGrp="1"/>
          </p:cNvSpPr>
          <p:nvPr>
            <p:ph type="body" idx="1"/>
          </p:nvPr>
        </p:nvSpPr>
        <p:spPr>
          <a:xfrm>
            <a:off x="471487" y="2316960"/>
            <a:ext cx="5915025" cy="568084"/>
          </a:xfrm>
        </p:spPr>
        <p:txBody>
          <a:bodyPr>
            <a:normAutofit/>
          </a:bodyPr>
          <a:lstStyle/>
          <a:p>
            <a:pPr algn="ctr"/>
            <a:r>
              <a:rPr lang="en-CA" sz="2800" dirty="0"/>
              <a:t>More Than Courses</a:t>
            </a:r>
          </a:p>
        </p:txBody>
      </p:sp>
    </p:spTree>
    <p:extLst>
      <p:ext uri="{BB962C8B-B14F-4D97-AF65-F5344CB8AC3E}">
        <p14:creationId xmlns:p14="http://schemas.microsoft.com/office/powerpoint/2010/main" val="2232811047"/>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C150-8D67-4934-B1E3-CCA543A6540F}"/>
              </a:ext>
            </a:extLst>
          </p:cNvPr>
          <p:cNvSpPr>
            <a:spLocks noGrp="1"/>
          </p:cNvSpPr>
          <p:nvPr>
            <p:ph type="title"/>
          </p:nvPr>
        </p:nvSpPr>
        <p:spPr>
          <a:xfrm>
            <a:off x="471488" y="42491"/>
            <a:ext cx="5915025" cy="994172"/>
          </a:xfrm>
        </p:spPr>
        <p:txBody>
          <a:bodyPr/>
          <a:lstStyle/>
          <a:p>
            <a:pPr algn="ctr"/>
            <a:r>
              <a:rPr lang="en-CA" dirty="0"/>
              <a:t>Learning Paths</a:t>
            </a:r>
          </a:p>
        </p:txBody>
      </p:sp>
      <p:pic>
        <p:nvPicPr>
          <p:cNvPr id="5" name="Content Placeholder 4" descr="Graphical user interface, text, application, website&#10;&#10;Description automatically generated">
            <a:extLst>
              <a:ext uri="{FF2B5EF4-FFF2-40B4-BE49-F238E27FC236}">
                <a16:creationId xmlns:a16="http://schemas.microsoft.com/office/drawing/2014/main" id="{34CB467B-B297-4D54-A65F-30C5DC7EB791}"/>
              </a:ext>
            </a:extLst>
          </p:cNvPr>
          <p:cNvPicPr>
            <a:picLocks noGrp="1" noChangeAspect="1"/>
          </p:cNvPicPr>
          <p:nvPr>
            <p:ph idx="1"/>
          </p:nvPr>
        </p:nvPicPr>
        <p:blipFill rotWithShape="1">
          <a:blip r:embed="rId3"/>
          <a:srcRect t="7985"/>
          <a:stretch/>
        </p:blipFill>
        <p:spPr>
          <a:xfrm>
            <a:off x="1230975" y="1070836"/>
            <a:ext cx="4181221" cy="3001828"/>
          </a:xfrm>
        </p:spPr>
      </p:pic>
      <p:sp>
        <p:nvSpPr>
          <p:cNvPr id="6" name="TextBox 5">
            <a:extLst>
              <a:ext uri="{FF2B5EF4-FFF2-40B4-BE49-F238E27FC236}">
                <a16:creationId xmlns:a16="http://schemas.microsoft.com/office/drawing/2014/main" id="{9134EB5F-1F86-4DB7-8E42-7FC13C32192D}"/>
              </a:ext>
            </a:extLst>
          </p:cNvPr>
          <p:cNvSpPr txBox="1"/>
          <p:nvPr/>
        </p:nvSpPr>
        <p:spPr>
          <a:xfrm>
            <a:off x="4273550" y="1036663"/>
            <a:ext cx="1092200" cy="842937"/>
          </a:xfrm>
          <a:prstGeom prst="rect">
            <a:avLst/>
          </a:prstGeom>
          <a:noFill/>
          <a:ln w="57150">
            <a:solidFill>
              <a:schemeClr val="tx1"/>
            </a:solidFill>
          </a:ln>
        </p:spPr>
        <p:txBody>
          <a:bodyPr wrap="square" rtlCol="0">
            <a:spAutoFit/>
          </a:bodyPr>
          <a:lstStyle/>
          <a:p>
            <a:endParaRPr lang="en-CA" dirty="0"/>
          </a:p>
        </p:txBody>
      </p:sp>
      <p:sp>
        <p:nvSpPr>
          <p:cNvPr id="7" name="Arrow: Right 6">
            <a:extLst>
              <a:ext uri="{FF2B5EF4-FFF2-40B4-BE49-F238E27FC236}">
                <a16:creationId xmlns:a16="http://schemas.microsoft.com/office/drawing/2014/main" id="{39A48740-A0D9-41F6-A9E9-64BC96DE4EA2}"/>
              </a:ext>
            </a:extLst>
          </p:cNvPr>
          <p:cNvSpPr/>
          <p:nvPr/>
        </p:nvSpPr>
        <p:spPr>
          <a:xfrm>
            <a:off x="101600" y="1238250"/>
            <a:ext cx="1082929" cy="425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Arrow: Left 7">
            <a:extLst>
              <a:ext uri="{FF2B5EF4-FFF2-40B4-BE49-F238E27FC236}">
                <a16:creationId xmlns:a16="http://schemas.microsoft.com/office/drawing/2014/main" id="{DB337997-4C44-4E2F-AEE6-F53A6E0027CF}"/>
              </a:ext>
            </a:extLst>
          </p:cNvPr>
          <p:cNvSpPr/>
          <p:nvPr/>
        </p:nvSpPr>
        <p:spPr>
          <a:xfrm>
            <a:off x="3429000" y="2245477"/>
            <a:ext cx="13843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88918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BD7F2-D76D-4E6A-8729-5BEEF34DDED5}"/>
              </a:ext>
            </a:extLst>
          </p:cNvPr>
          <p:cNvSpPr>
            <a:spLocks noGrp="1"/>
          </p:cNvSpPr>
          <p:nvPr>
            <p:ph type="title"/>
          </p:nvPr>
        </p:nvSpPr>
        <p:spPr>
          <a:xfrm>
            <a:off x="471487" y="45245"/>
            <a:ext cx="5915025" cy="994172"/>
          </a:xfrm>
        </p:spPr>
        <p:txBody>
          <a:bodyPr/>
          <a:lstStyle/>
          <a:p>
            <a:pPr algn="ctr"/>
            <a:r>
              <a:rPr lang="en-CA" dirty="0"/>
              <a:t>Big Think Collection</a:t>
            </a:r>
          </a:p>
        </p:txBody>
      </p:sp>
      <p:pic>
        <p:nvPicPr>
          <p:cNvPr id="5" name="Content Placeholder 4" descr="Graphical user interface, website&#10;&#10;Description automatically generated">
            <a:extLst>
              <a:ext uri="{FF2B5EF4-FFF2-40B4-BE49-F238E27FC236}">
                <a16:creationId xmlns:a16="http://schemas.microsoft.com/office/drawing/2014/main" id="{D1B94FDF-F4E3-4A9E-99BF-E8B433F27DE4}"/>
              </a:ext>
            </a:extLst>
          </p:cNvPr>
          <p:cNvPicPr>
            <a:picLocks noGrp="1" noChangeAspect="1"/>
          </p:cNvPicPr>
          <p:nvPr>
            <p:ph idx="1"/>
          </p:nvPr>
        </p:nvPicPr>
        <p:blipFill>
          <a:blip r:embed="rId3"/>
          <a:stretch>
            <a:fillRect/>
          </a:stretch>
        </p:blipFill>
        <p:spPr>
          <a:xfrm>
            <a:off x="1332053" y="1039417"/>
            <a:ext cx="4193895" cy="3262312"/>
          </a:xfrm>
        </p:spPr>
      </p:pic>
    </p:spTree>
    <p:extLst>
      <p:ext uri="{BB962C8B-B14F-4D97-AF65-F5344CB8AC3E}">
        <p14:creationId xmlns:p14="http://schemas.microsoft.com/office/powerpoint/2010/main" val="373389737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1E87-E908-4E55-9881-08D6FC9D16AE}"/>
              </a:ext>
            </a:extLst>
          </p:cNvPr>
          <p:cNvSpPr>
            <a:spLocks noGrp="1"/>
          </p:cNvSpPr>
          <p:nvPr>
            <p:ph type="title"/>
          </p:nvPr>
        </p:nvSpPr>
        <p:spPr>
          <a:xfrm>
            <a:off x="77118" y="116085"/>
            <a:ext cx="6654188" cy="994172"/>
          </a:xfrm>
        </p:spPr>
        <p:txBody>
          <a:bodyPr>
            <a:normAutofit fontScale="90000"/>
          </a:bodyPr>
          <a:lstStyle/>
          <a:p>
            <a:pPr algn="ctr"/>
            <a:r>
              <a:rPr lang="en-CA" dirty="0"/>
              <a:t>How to be Awesome at Your Job Podcast</a:t>
            </a:r>
          </a:p>
        </p:txBody>
      </p:sp>
      <p:pic>
        <p:nvPicPr>
          <p:cNvPr id="5" name="Content Placeholder 4" descr="Graphical user interface, text, application, email&#10;&#10;Description automatically generated">
            <a:hlinkClick r:id="rId3"/>
            <a:extLst>
              <a:ext uri="{FF2B5EF4-FFF2-40B4-BE49-F238E27FC236}">
                <a16:creationId xmlns:a16="http://schemas.microsoft.com/office/drawing/2014/main" id="{C9312DEB-4AD3-401F-88A2-0B2DF17AB316}"/>
              </a:ext>
            </a:extLst>
          </p:cNvPr>
          <p:cNvPicPr>
            <a:picLocks noGrp="1" noChangeAspect="1"/>
          </p:cNvPicPr>
          <p:nvPr>
            <p:ph idx="1"/>
          </p:nvPr>
        </p:nvPicPr>
        <p:blipFill>
          <a:blip r:embed="rId4"/>
          <a:stretch>
            <a:fillRect/>
          </a:stretch>
        </p:blipFill>
        <p:spPr>
          <a:xfrm>
            <a:off x="1114987" y="1110257"/>
            <a:ext cx="4628025" cy="3262312"/>
          </a:xfrm>
        </p:spPr>
      </p:pic>
    </p:spTree>
    <p:extLst>
      <p:ext uri="{BB962C8B-B14F-4D97-AF65-F5344CB8AC3E}">
        <p14:creationId xmlns:p14="http://schemas.microsoft.com/office/powerpoint/2010/main" val="2662110308"/>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9E3A-4778-4997-AA11-B9F1D94C1F87}"/>
              </a:ext>
            </a:extLst>
          </p:cNvPr>
          <p:cNvSpPr>
            <a:spLocks noGrp="1"/>
          </p:cNvSpPr>
          <p:nvPr>
            <p:ph type="title"/>
          </p:nvPr>
        </p:nvSpPr>
        <p:spPr>
          <a:xfrm>
            <a:off x="471488" y="273845"/>
            <a:ext cx="5915025" cy="640555"/>
          </a:xfrm>
        </p:spPr>
        <p:txBody>
          <a:bodyPr/>
          <a:lstStyle/>
          <a:p>
            <a:r>
              <a:rPr lang="en-CA" dirty="0"/>
              <a:t>Blinkist Audio Book Summaries</a:t>
            </a:r>
          </a:p>
        </p:txBody>
      </p:sp>
      <p:pic>
        <p:nvPicPr>
          <p:cNvPr id="5" name="Content Placeholder 4" descr="Blinkist Audiobook Summary Result List">
            <a:extLst>
              <a:ext uri="{FF2B5EF4-FFF2-40B4-BE49-F238E27FC236}">
                <a16:creationId xmlns:a16="http://schemas.microsoft.com/office/drawing/2014/main" id="{117CAD1F-D74C-41D1-8324-CF7858E4ED4C}"/>
              </a:ext>
            </a:extLst>
          </p:cNvPr>
          <p:cNvPicPr>
            <a:picLocks noGrp="1" noChangeAspect="1"/>
          </p:cNvPicPr>
          <p:nvPr>
            <p:ph idx="1"/>
          </p:nvPr>
        </p:nvPicPr>
        <p:blipFill>
          <a:blip r:embed="rId3"/>
          <a:stretch>
            <a:fillRect/>
          </a:stretch>
        </p:blipFill>
        <p:spPr>
          <a:xfrm>
            <a:off x="528082" y="1061541"/>
            <a:ext cx="5801836" cy="3262312"/>
          </a:xfrm>
        </p:spPr>
      </p:pic>
    </p:spTree>
    <p:extLst>
      <p:ext uri="{BB962C8B-B14F-4D97-AF65-F5344CB8AC3E}">
        <p14:creationId xmlns:p14="http://schemas.microsoft.com/office/powerpoint/2010/main" val="3850219121"/>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3A2570D-191C-124D-B913-BBE74706D303}"/>
              </a:ext>
            </a:extLst>
          </p:cNvPr>
          <p:cNvSpPr>
            <a:spLocks noGrp="1"/>
          </p:cNvSpPr>
          <p:nvPr>
            <p:ph type="title"/>
          </p:nvPr>
        </p:nvSpPr>
        <p:spPr/>
        <p:txBody>
          <a:bodyPr/>
          <a:lstStyle/>
          <a:p>
            <a:r>
              <a:rPr lang="en-US" dirty="0">
                <a:solidFill>
                  <a:schemeClr val="accent5"/>
                </a:solidFill>
              </a:rPr>
              <a:t>Go beyond the session…</a:t>
            </a:r>
          </a:p>
        </p:txBody>
      </p:sp>
      <p:pic>
        <p:nvPicPr>
          <p:cNvPr id="2" name="Picture 1"/>
          <p:cNvPicPr>
            <a:picLocks noChangeAspect="1"/>
          </p:cNvPicPr>
          <p:nvPr/>
        </p:nvPicPr>
        <p:blipFill>
          <a:blip r:embed="rId3"/>
          <a:stretch>
            <a:fillRect/>
          </a:stretch>
        </p:blipFill>
        <p:spPr>
          <a:xfrm>
            <a:off x="315311" y="1200609"/>
            <a:ext cx="2289849" cy="2295327"/>
          </a:xfrm>
          <a:prstGeom prst="rect">
            <a:avLst/>
          </a:prstGeom>
        </p:spPr>
      </p:pic>
      <p:sp>
        <p:nvSpPr>
          <p:cNvPr id="7" name="Content Placeholder 4"/>
          <p:cNvSpPr>
            <a:spLocks noGrp="1"/>
          </p:cNvSpPr>
          <p:nvPr>
            <p:ph sz="half" idx="1"/>
          </p:nvPr>
        </p:nvSpPr>
        <p:spPr>
          <a:xfrm>
            <a:off x="0" y="2952750"/>
            <a:ext cx="6858000" cy="1396272"/>
          </a:xfrm>
        </p:spPr>
        <p:txBody>
          <a:bodyPr>
            <a:normAutofit/>
          </a:bodyPr>
          <a:lstStyle/>
          <a:p>
            <a:pPr marL="0" indent="0">
              <a:lnSpc>
                <a:spcPct val="120000"/>
              </a:lnSpc>
              <a:buNone/>
            </a:pPr>
            <a:endParaRPr lang="en-US" dirty="0">
              <a:latin typeface="Arial"/>
              <a:cs typeface="Arial"/>
            </a:endParaRPr>
          </a:p>
          <a:p>
            <a:pPr marL="0" indent="0">
              <a:lnSpc>
                <a:spcPct val="120000"/>
              </a:lnSpc>
              <a:buNone/>
            </a:pPr>
            <a:endParaRPr lang="en-US" dirty="0">
              <a:latin typeface="Arial"/>
              <a:cs typeface="Arial"/>
            </a:endParaRPr>
          </a:p>
          <a:p>
            <a:endParaRPr lang="en-US" dirty="0"/>
          </a:p>
        </p:txBody>
      </p:sp>
      <p:pic>
        <p:nvPicPr>
          <p:cNvPr id="6" name="Picture 5" descr="Text&#10;&#10;Description automatically generated">
            <a:extLst>
              <a:ext uri="{FF2B5EF4-FFF2-40B4-BE49-F238E27FC236}">
                <a16:creationId xmlns:a16="http://schemas.microsoft.com/office/drawing/2014/main" id="{4410487D-0816-447A-B083-2FDCDD6046E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826392" y="1371051"/>
            <a:ext cx="3716297" cy="1649107"/>
          </a:xfrm>
          <a:prstGeom prst="rect">
            <a:avLst/>
          </a:prstGeom>
        </p:spPr>
      </p:pic>
      <p:sp>
        <p:nvSpPr>
          <p:cNvPr id="8" name="TextBox 7">
            <a:extLst>
              <a:ext uri="{FF2B5EF4-FFF2-40B4-BE49-F238E27FC236}">
                <a16:creationId xmlns:a16="http://schemas.microsoft.com/office/drawing/2014/main" id="{9EB4E3DC-8E5B-4634-AE27-B9C8B8BE5067}"/>
              </a:ext>
            </a:extLst>
          </p:cNvPr>
          <p:cNvSpPr txBox="1"/>
          <p:nvPr/>
        </p:nvSpPr>
        <p:spPr>
          <a:xfrm>
            <a:off x="0" y="4093369"/>
            <a:ext cx="6858000" cy="230832"/>
          </a:xfrm>
          <a:prstGeom prst="rect">
            <a:avLst/>
          </a:prstGeom>
          <a:noFill/>
        </p:spPr>
        <p:txBody>
          <a:bodyPr wrap="square" rtlCol="0">
            <a:spAutoFit/>
          </a:bodyPr>
          <a:lstStyle/>
          <a:p>
            <a:r>
              <a:rPr lang="en-CA" sz="900" dirty="0">
                <a:hlinkClick r:id="rId5" tooltip="http://gadgetsgirls.com/2020/03/5-sitios-para-tomar-cursos-online/lil-logo-website/"/>
              </a:rPr>
              <a:t>This Photo</a:t>
            </a:r>
            <a:r>
              <a:rPr lang="en-CA" sz="900" dirty="0"/>
              <a:t> by Unknown Author is licensed under </a:t>
            </a:r>
            <a:r>
              <a:rPr lang="en-CA" sz="900" dirty="0">
                <a:hlinkClick r:id="rId6" tooltip="https://creativecommons.org/licenses/by-nc/3.0/"/>
              </a:rPr>
              <a:t>CC BY-NC</a:t>
            </a:r>
            <a:endParaRPr lang="en-CA" sz="900" dirty="0"/>
          </a:p>
        </p:txBody>
      </p:sp>
      <p:sp>
        <p:nvSpPr>
          <p:cNvPr id="9" name="Rectangle 8">
            <a:extLst>
              <a:ext uri="{FF2B5EF4-FFF2-40B4-BE49-F238E27FC236}">
                <a16:creationId xmlns:a16="http://schemas.microsoft.com/office/drawing/2014/main" id="{C71CA8BE-6043-433B-A08F-BF4C3185DD2A}"/>
              </a:ext>
            </a:extLst>
          </p:cNvPr>
          <p:cNvSpPr/>
          <p:nvPr/>
        </p:nvSpPr>
        <p:spPr>
          <a:xfrm>
            <a:off x="3051370" y="3181211"/>
            <a:ext cx="2888932" cy="375552"/>
          </a:xfrm>
          <a:prstGeom prst="rect">
            <a:avLst/>
          </a:prstGeom>
        </p:spPr>
        <p:txBody>
          <a:bodyPr wrap="none">
            <a:spAutoFit/>
          </a:bodyPr>
          <a:lstStyle/>
          <a:p>
            <a:pPr>
              <a:lnSpc>
                <a:spcPct val="107000"/>
              </a:lnSpc>
              <a:spcBef>
                <a:spcPts val="1200"/>
              </a:spcBef>
              <a:spcAft>
                <a:spcPts val="0"/>
              </a:spcAft>
            </a:pPr>
            <a:r>
              <a:rPr lang="en-CA" b="1" u="sng"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hlinkClick r:id="rId7"/>
              </a:rPr>
              <a:t>How to Use LinkedIn Learning</a:t>
            </a:r>
            <a:endParaRPr lang="en-CA"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770383"/>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3A2570D-191C-124D-B913-BBE74706D303}"/>
              </a:ext>
            </a:extLst>
          </p:cNvPr>
          <p:cNvSpPr>
            <a:spLocks noGrp="1"/>
          </p:cNvSpPr>
          <p:nvPr>
            <p:ph type="title"/>
          </p:nvPr>
        </p:nvSpPr>
        <p:spPr/>
        <p:txBody>
          <a:bodyPr/>
          <a:lstStyle/>
          <a:p>
            <a:r>
              <a:rPr lang="en-US" dirty="0">
                <a:solidFill>
                  <a:schemeClr val="accent5"/>
                </a:solidFill>
              </a:rPr>
              <a:t>Further questions?</a:t>
            </a:r>
          </a:p>
        </p:txBody>
      </p:sp>
      <p:sp>
        <p:nvSpPr>
          <p:cNvPr id="5" name="Content Placeholder 4"/>
          <p:cNvSpPr>
            <a:spLocks noGrp="1"/>
          </p:cNvSpPr>
          <p:nvPr>
            <p:ph sz="half" idx="1"/>
          </p:nvPr>
        </p:nvSpPr>
        <p:spPr>
          <a:xfrm>
            <a:off x="471488" y="1048380"/>
            <a:ext cx="4595812" cy="1480255"/>
          </a:xfrm>
        </p:spPr>
        <p:txBody>
          <a:bodyPr>
            <a:normAutofit/>
          </a:bodyPr>
          <a:lstStyle/>
          <a:p>
            <a:pPr marL="457200" indent="-457200">
              <a:lnSpc>
                <a:spcPct val="120000"/>
              </a:lnSpc>
              <a:buClr>
                <a:schemeClr val="accent5"/>
              </a:buClr>
              <a:buFont typeface="Arial" panose="020B0604020202020204" pitchFamily="34" charset="0"/>
              <a:buChar char="►"/>
            </a:pPr>
            <a:r>
              <a:rPr lang="en-US" sz="1800" dirty="0">
                <a:latin typeface="Arial"/>
                <a:cs typeface="Arial"/>
              </a:rPr>
              <a:t>Fatima DeMelo</a:t>
            </a:r>
            <a:br>
              <a:rPr lang="en-US" sz="1800" dirty="0">
                <a:latin typeface="Arial"/>
                <a:cs typeface="Arial"/>
              </a:rPr>
            </a:br>
            <a:r>
              <a:rPr lang="en-US" sz="1800" dirty="0">
                <a:latin typeface="Arial"/>
                <a:cs typeface="Arial"/>
                <a:hlinkClick r:id="rId3"/>
              </a:rPr>
              <a:t>fdemelo@rrc.ca</a:t>
            </a:r>
            <a:endParaRPr lang="en-US" sz="1800" dirty="0">
              <a:latin typeface="Arial"/>
              <a:cs typeface="Arial"/>
            </a:endParaRPr>
          </a:p>
          <a:p>
            <a:pPr marL="457200" indent="-457200">
              <a:lnSpc>
                <a:spcPct val="120000"/>
              </a:lnSpc>
              <a:buClr>
                <a:schemeClr val="accent5"/>
              </a:buClr>
              <a:buFont typeface="Arial" panose="020B0604020202020204" pitchFamily="34" charset="0"/>
              <a:buChar char="►"/>
            </a:pPr>
            <a:r>
              <a:rPr lang="en-US" sz="1800" dirty="0">
                <a:latin typeface="Arial"/>
                <a:cs typeface="Arial"/>
              </a:rPr>
              <a:t>Ask Us (Chat @ library.rrc.ca)</a:t>
            </a:r>
          </a:p>
          <a:p>
            <a:pPr marL="0" indent="0">
              <a:lnSpc>
                <a:spcPct val="120000"/>
              </a:lnSpc>
              <a:buNone/>
            </a:pPr>
            <a:endParaRPr lang="en-US" dirty="0">
              <a:latin typeface="Arial"/>
              <a:cs typeface="Arial"/>
            </a:endParaRPr>
          </a:p>
          <a:p>
            <a:endParaRPr lang="en-US" dirty="0"/>
          </a:p>
        </p:txBody>
      </p:sp>
      <p:pic>
        <p:nvPicPr>
          <p:cNvPr id="6" name="Picture 2" descr="https://lh4.googleusercontent.com/7xcgSR2gQmLzJZYCXwqL4TJ8nSSiCW4nPZ7vS8c77Y8yDobIwHrj10-O50mJp8co7rNDlUEGKIeooumDJp5Eeaq1v230e-Bm8XZiFpMAHMpQN7c4mKAWV5lVyaNbOFtx7itInp3E5N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731" y="249357"/>
            <a:ext cx="2505706" cy="17164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471487" y="2353034"/>
            <a:ext cx="5915025" cy="1900271"/>
          </a:xfrm>
        </p:spPr>
        <p:txBody>
          <a:bodyPr>
            <a:normAutofit fontScale="92500" lnSpcReduction="10000"/>
          </a:bodyPr>
          <a:lstStyle/>
          <a:p>
            <a:pPr marL="0" indent="0">
              <a:buNone/>
            </a:pPr>
            <a:r>
              <a:rPr lang="en-US" dirty="0">
                <a:latin typeface="Arial" panose="020B0604020202020204" pitchFamily="34" charset="0"/>
                <a:cs typeface="Arial" panose="020B0604020202020204" pitchFamily="34" charset="0"/>
              </a:rPr>
              <a:t>Go to the website for more Lunch &amp; Learn sessions, including…</a:t>
            </a:r>
          </a:p>
          <a:p>
            <a:pPr>
              <a:buClr>
                <a:schemeClr val="accent5"/>
              </a:buClr>
              <a:buFont typeface="Wingdings" panose="05000000000000000000" pitchFamily="2" charset="2"/>
              <a:buChar char="§"/>
            </a:pPr>
            <a:r>
              <a:rPr lang="en-US" sz="1900" dirty="0">
                <a:latin typeface="Arial" panose="020B0604020202020204" pitchFamily="34" charset="0"/>
                <a:cs typeface="Arial" panose="020B0604020202020204" pitchFamily="34" charset="0"/>
              </a:rPr>
              <a:t>OneSearch</a:t>
            </a:r>
          </a:p>
          <a:p>
            <a:pPr>
              <a:buClr>
                <a:schemeClr val="accent5"/>
              </a:buClr>
              <a:buFont typeface="Wingdings" panose="05000000000000000000" pitchFamily="2" charset="2"/>
              <a:buChar char="§"/>
            </a:pPr>
            <a:r>
              <a:rPr lang="en-US" sz="1900" dirty="0">
                <a:latin typeface="Arial" panose="020B0604020202020204" pitchFamily="34" charset="0"/>
                <a:cs typeface="Arial" panose="020B0604020202020204" pitchFamily="34" charset="0"/>
              </a:rPr>
              <a:t>Research Skills</a:t>
            </a:r>
          </a:p>
          <a:p>
            <a:pPr>
              <a:buClr>
                <a:schemeClr val="accent5"/>
              </a:buClr>
              <a:buFont typeface="Wingdings" panose="05000000000000000000" pitchFamily="2" charset="2"/>
              <a:buChar char="§"/>
            </a:pPr>
            <a:r>
              <a:rPr lang="en-US" sz="1900" dirty="0">
                <a:latin typeface="Arial" panose="020B0604020202020204" pitchFamily="34" charset="0"/>
                <a:cs typeface="Arial" panose="020B0604020202020204" pitchFamily="34" charset="0"/>
              </a:rPr>
              <a:t>UpToDate</a:t>
            </a:r>
          </a:p>
          <a:p>
            <a:pPr>
              <a:buClr>
                <a:schemeClr val="accent5"/>
              </a:buClr>
              <a:buFont typeface="Wingdings" panose="05000000000000000000" pitchFamily="2" charset="2"/>
              <a:buChar char="§"/>
            </a:pPr>
            <a:r>
              <a:rPr lang="en-US" sz="1900" dirty="0">
                <a:latin typeface="Arial" panose="020B0604020202020204" pitchFamily="34" charset="0"/>
                <a:cs typeface="Arial" panose="020B0604020202020204" pitchFamily="34" charset="0"/>
              </a:rPr>
              <a:t>Peer Reviewed Journals</a:t>
            </a:r>
          </a:p>
          <a:p>
            <a:pPr marL="0" indent="0">
              <a:buNone/>
            </a:pPr>
            <a:endParaRPr lang="en-US" dirty="0"/>
          </a:p>
        </p:txBody>
      </p:sp>
      <p:sp>
        <p:nvSpPr>
          <p:cNvPr id="9" name="Content Placeholder 2"/>
          <p:cNvSpPr>
            <a:spLocks noGrp="1"/>
          </p:cNvSpPr>
          <p:nvPr>
            <p:ph sz="half" idx="1"/>
          </p:nvPr>
        </p:nvSpPr>
        <p:spPr>
          <a:xfrm>
            <a:off x="3445669" y="2883389"/>
            <a:ext cx="3412331" cy="2090298"/>
          </a:xfrm>
        </p:spPr>
        <p:txBody>
          <a:bodyPr>
            <a:normAutofit/>
          </a:bodyPr>
          <a:lstStyle/>
          <a:p>
            <a:pPr>
              <a:buClr>
                <a:schemeClr val="accent5"/>
              </a:buClr>
              <a:buFont typeface="Wingdings" panose="05000000000000000000" pitchFamily="2" charset="2"/>
              <a:buChar char="§"/>
            </a:pPr>
            <a:r>
              <a:rPr lang="en-US" sz="1800" dirty="0">
                <a:latin typeface="Arial" panose="020B0604020202020204" pitchFamily="34" charset="0"/>
                <a:cs typeface="Arial" panose="020B0604020202020204" pitchFamily="34" charset="0"/>
              </a:rPr>
              <a:t>Nursing Reference Center</a:t>
            </a:r>
          </a:p>
          <a:p>
            <a:pPr>
              <a:buClr>
                <a:schemeClr val="accent5"/>
              </a:buClr>
              <a:buFont typeface="Wingdings" panose="05000000000000000000" pitchFamily="2" charset="2"/>
              <a:buChar char="§"/>
            </a:pPr>
            <a:r>
              <a:rPr lang="en-US" sz="1800" dirty="0">
                <a:latin typeface="Arial" panose="020B0604020202020204" pitchFamily="34" charset="0"/>
                <a:cs typeface="Arial" panose="020B0604020202020204" pitchFamily="34" charset="0"/>
              </a:rPr>
              <a:t>Crediting Ideas </a:t>
            </a:r>
          </a:p>
          <a:p>
            <a:pPr>
              <a:buClr>
                <a:schemeClr val="accent5"/>
              </a:buClr>
              <a:buFont typeface="Wingdings" panose="05000000000000000000" pitchFamily="2" charset="2"/>
              <a:buChar char="§"/>
            </a:pPr>
            <a:r>
              <a:rPr lang="en-US" sz="1800" dirty="0">
                <a:latin typeface="Arial" panose="020B0604020202020204" pitchFamily="34" charset="0"/>
                <a:cs typeface="Arial" panose="020B0604020202020204" pitchFamily="34" charset="0"/>
              </a:rPr>
              <a:t>RefWorks</a:t>
            </a:r>
          </a:p>
          <a:p>
            <a:pPr>
              <a:buClr>
                <a:schemeClr val="accent5"/>
              </a:buClr>
              <a:buFont typeface="Wingdings" panose="05000000000000000000" pitchFamily="2" charset="2"/>
              <a:buChar char="§"/>
            </a:pPr>
            <a:r>
              <a:rPr lang="en-US" sz="1800" dirty="0">
                <a:latin typeface="Arial" panose="020B0604020202020204" pitchFamily="34" charset="0"/>
                <a:cs typeface="Arial" panose="020B0604020202020204" pitchFamily="34" charset="0"/>
              </a:rPr>
              <a:t>And more…</a:t>
            </a:r>
          </a:p>
          <a:p>
            <a:pPr marL="0" indent="0">
              <a:buNone/>
            </a:pPr>
            <a:endParaRPr lang="en-US" dirty="0"/>
          </a:p>
        </p:txBody>
      </p:sp>
    </p:spTree>
    <p:extLst>
      <p:ext uri="{BB962C8B-B14F-4D97-AF65-F5344CB8AC3E}">
        <p14:creationId xmlns:p14="http://schemas.microsoft.com/office/powerpoint/2010/main" val="138908402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C39D7-25F8-4E07-B0A1-EA7094338DC5}"/>
              </a:ext>
            </a:extLst>
          </p:cNvPr>
          <p:cNvSpPr>
            <a:spLocks noGrp="1"/>
          </p:cNvSpPr>
          <p:nvPr>
            <p:ph type="title"/>
          </p:nvPr>
        </p:nvSpPr>
        <p:spPr/>
        <p:txBody>
          <a:bodyPr/>
          <a:lstStyle/>
          <a:p>
            <a:r>
              <a:rPr lang="en-CA" dirty="0"/>
              <a:t>For Students</a:t>
            </a:r>
          </a:p>
        </p:txBody>
      </p:sp>
      <p:sp>
        <p:nvSpPr>
          <p:cNvPr id="10" name="Content Placeholder 9">
            <a:extLst>
              <a:ext uri="{FF2B5EF4-FFF2-40B4-BE49-F238E27FC236}">
                <a16:creationId xmlns:a16="http://schemas.microsoft.com/office/drawing/2014/main" id="{6C2A6497-3AD4-4BE8-8ED3-90407C543424}"/>
              </a:ext>
            </a:extLst>
          </p:cNvPr>
          <p:cNvSpPr>
            <a:spLocks noGrp="1"/>
          </p:cNvSpPr>
          <p:nvPr>
            <p:ph sz="half" idx="2"/>
          </p:nvPr>
        </p:nvSpPr>
        <p:spPr>
          <a:xfrm>
            <a:off x="3471866" y="1479387"/>
            <a:ext cx="3259440" cy="3263504"/>
          </a:xfrm>
        </p:spPr>
        <p:txBody>
          <a:bodyPr/>
          <a:lstStyle/>
          <a:p>
            <a:pPr>
              <a:buBlip>
                <a:blip r:embed="rId3">
                  <a:extLst>
                    <a:ext uri="{96DAC541-7B7A-43D3-8B79-37D633B846F1}">
                      <asvg:svgBlip xmlns:asvg="http://schemas.microsoft.com/office/drawing/2016/SVG/main" r:embed="rId4"/>
                    </a:ext>
                  </a:extLst>
                </a:blip>
              </a:buBlip>
            </a:pPr>
            <a:r>
              <a:rPr lang="en-CA" dirty="0"/>
              <a:t>How to Access LinkedIn Learning</a:t>
            </a:r>
          </a:p>
          <a:p>
            <a:pPr>
              <a:buBlip>
                <a:blip r:embed="rId3">
                  <a:extLst>
                    <a:ext uri="{96DAC541-7B7A-43D3-8B79-37D633B846F1}">
                      <asvg:svgBlip xmlns:asvg="http://schemas.microsoft.com/office/drawing/2016/SVG/main" r:embed="rId4"/>
                    </a:ext>
                  </a:extLst>
                </a:blip>
              </a:buBlip>
            </a:pPr>
            <a:r>
              <a:rPr lang="en-CA" dirty="0"/>
              <a:t>Interface</a:t>
            </a:r>
          </a:p>
          <a:p>
            <a:pPr lvl="1"/>
            <a:r>
              <a:rPr lang="en-CA" dirty="0"/>
              <a:t>Searching</a:t>
            </a:r>
          </a:p>
          <a:p>
            <a:pPr>
              <a:buBlip>
                <a:blip r:embed="rId3">
                  <a:extLst>
                    <a:ext uri="{96DAC541-7B7A-43D3-8B79-37D633B846F1}">
                      <asvg:svgBlip xmlns:asvg="http://schemas.microsoft.com/office/drawing/2016/SVG/main" r:embed="rId4"/>
                    </a:ext>
                  </a:extLst>
                </a:blip>
              </a:buBlip>
            </a:pPr>
            <a:r>
              <a:rPr lang="en-CA" dirty="0"/>
              <a:t>Course Structure</a:t>
            </a:r>
          </a:p>
          <a:p>
            <a:pPr lvl="1"/>
            <a:r>
              <a:rPr lang="en-CA" dirty="0"/>
              <a:t>Certificates</a:t>
            </a:r>
          </a:p>
          <a:p>
            <a:pPr>
              <a:buBlip>
                <a:blip r:embed="rId3">
                  <a:extLst>
                    <a:ext uri="{96DAC541-7B7A-43D3-8B79-37D633B846F1}">
                      <asvg:svgBlip xmlns:asvg="http://schemas.microsoft.com/office/drawing/2016/SVG/main" r:embed="rId4"/>
                    </a:ext>
                  </a:extLst>
                </a:blip>
              </a:buBlip>
            </a:pPr>
            <a:r>
              <a:rPr lang="en-CA" dirty="0"/>
              <a:t>More Than Courses</a:t>
            </a:r>
          </a:p>
        </p:txBody>
      </p:sp>
      <p:sp>
        <p:nvSpPr>
          <p:cNvPr id="11" name="Content Placeholder 10">
            <a:extLst>
              <a:ext uri="{FF2B5EF4-FFF2-40B4-BE49-F238E27FC236}">
                <a16:creationId xmlns:a16="http://schemas.microsoft.com/office/drawing/2014/main" id="{FFA45D19-B689-4097-83F6-65DD6B8E2AF3}"/>
              </a:ext>
            </a:extLst>
          </p:cNvPr>
          <p:cNvSpPr>
            <a:spLocks noGrp="1"/>
          </p:cNvSpPr>
          <p:nvPr>
            <p:ph sz="half" idx="1"/>
          </p:nvPr>
        </p:nvSpPr>
        <p:spPr>
          <a:xfrm>
            <a:off x="471487" y="1718351"/>
            <a:ext cx="2914650" cy="1706798"/>
          </a:xfrm>
        </p:spPr>
        <p:txBody>
          <a:bodyPr/>
          <a:lstStyle/>
          <a:p>
            <a:pPr>
              <a:buBlip>
                <a:blip r:embed="rId3">
                  <a:extLst>
                    <a:ext uri="{96DAC541-7B7A-43D3-8B79-37D633B846F1}">
                      <asvg:svgBlip xmlns:asvg="http://schemas.microsoft.com/office/drawing/2016/SVG/main" r:embed="rId4"/>
                    </a:ext>
                  </a:extLst>
                </a:blip>
              </a:buBlip>
            </a:pPr>
            <a:r>
              <a:rPr lang="en-CA" dirty="0"/>
              <a:t>Learn a Skill</a:t>
            </a:r>
          </a:p>
          <a:p>
            <a:pPr>
              <a:buBlip>
                <a:blip r:embed="rId3">
                  <a:extLst>
                    <a:ext uri="{96DAC541-7B7A-43D3-8B79-37D633B846F1}">
                      <asvg:svgBlip xmlns:asvg="http://schemas.microsoft.com/office/drawing/2016/SVG/main" r:embed="rId4"/>
                    </a:ext>
                  </a:extLst>
                </a:blip>
              </a:buBlip>
            </a:pPr>
            <a:r>
              <a:rPr lang="en-CA" dirty="0"/>
              <a:t>Explore Something</a:t>
            </a:r>
          </a:p>
          <a:p>
            <a:pPr>
              <a:buBlip>
                <a:blip r:embed="rId3">
                  <a:extLst>
                    <a:ext uri="{96DAC541-7B7A-43D3-8B79-37D633B846F1}">
                      <asvg:svgBlip xmlns:asvg="http://schemas.microsoft.com/office/drawing/2016/SVG/main" r:embed="rId4"/>
                    </a:ext>
                  </a:extLst>
                </a:blip>
              </a:buBlip>
            </a:pPr>
            <a:r>
              <a:rPr lang="en-CA" dirty="0"/>
              <a:t>Look Up Something</a:t>
            </a:r>
          </a:p>
        </p:txBody>
      </p:sp>
    </p:spTree>
    <p:extLst>
      <p:ext uri="{BB962C8B-B14F-4D97-AF65-F5344CB8AC3E}">
        <p14:creationId xmlns:p14="http://schemas.microsoft.com/office/powerpoint/2010/main" val="16552216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29000" y="540110"/>
            <a:ext cx="3327257" cy="3454852"/>
          </a:xfrm>
          <a:prstGeom prst="rect">
            <a:avLst/>
          </a:prstGeom>
        </p:spPr>
      </p:pic>
      <p:sp>
        <p:nvSpPr>
          <p:cNvPr id="13" name="Title 12">
            <a:extLst>
              <a:ext uri="{FF2B5EF4-FFF2-40B4-BE49-F238E27FC236}">
                <a16:creationId xmlns:a16="http://schemas.microsoft.com/office/drawing/2014/main" id="{C3A2570D-191C-124D-B913-BBE74706D303}"/>
              </a:ext>
            </a:extLst>
          </p:cNvPr>
          <p:cNvSpPr>
            <a:spLocks noGrp="1"/>
          </p:cNvSpPr>
          <p:nvPr>
            <p:ph type="title"/>
          </p:nvPr>
        </p:nvSpPr>
        <p:spPr/>
        <p:txBody>
          <a:bodyPr/>
          <a:lstStyle/>
          <a:p>
            <a:r>
              <a:rPr lang="en-US" dirty="0">
                <a:solidFill>
                  <a:schemeClr val="accent5"/>
                </a:solidFill>
              </a:rPr>
              <a:t>How did we do?</a:t>
            </a:r>
          </a:p>
        </p:txBody>
      </p:sp>
      <p:sp>
        <p:nvSpPr>
          <p:cNvPr id="5" name="Content Placeholder 4"/>
          <p:cNvSpPr>
            <a:spLocks noGrp="1"/>
          </p:cNvSpPr>
          <p:nvPr>
            <p:ph sz="half" idx="1"/>
          </p:nvPr>
        </p:nvSpPr>
        <p:spPr>
          <a:xfrm>
            <a:off x="101743" y="1048379"/>
            <a:ext cx="3284395" cy="3263504"/>
          </a:xfrm>
        </p:spPr>
        <p:txBody>
          <a:bodyPr>
            <a:normAutofit fontScale="77500" lnSpcReduction="20000"/>
          </a:bodyPr>
          <a:lstStyle/>
          <a:p>
            <a:pPr marL="0" indent="0">
              <a:lnSpc>
                <a:spcPct val="120000"/>
              </a:lnSpc>
              <a:buNone/>
            </a:pPr>
            <a:r>
              <a:rPr lang="en-US" dirty="0">
                <a:latin typeface="Arial"/>
                <a:cs typeface="Arial"/>
              </a:rPr>
              <a:t>We appreciate your feedback. If you haven't done so already, </a:t>
            </a:r>
            <a:br>
              <a:rPr lang="en-US" dirty="0">
                <a:latin typeface="Arial"/>
                <a:cs typeface="Arial"/>
              </a:rPr>
            </a:br>
            <a:r>
              <a:rPr lang="en-US" dirty="0">
                <a:latin typeface="Arial"/>
                <a:cs typeface="Arial"/>
              </a:rPr>
              <a:t>please fill out our quick survey </a:t>
            </a:r>
            <a:br>
              <a:rPr lang="en-US" dirty="0">
                <a:latin typeface="Arial"/>
                <a:cs typeface="Arial"/>
              </a:rPr>
            </a:br>
            <a:r>
              <a:rPr lang="en-US" dirty="0">
                <a:latin typeface="Arial"/>
                <a:cs typeface="Arial"/>
              </a:rPr>
              <a:t>using the following link: </a:t>
            </a:r>
          </a:p>
          <a:p>
            <a:pPr marL="0" indent="0">
              <a:lnSpc>
                <a:spcPct val="120000"/>
              </a:lnSpc>
              <a:buNone/>
            </a:pPr>
            <a:r>
              <a:rPr lang="en-US" b="1" dirty="0">
                <a:solidFill>
                  <a:schemeClr val="accent5"/>
                </a:solidFill>
                <a:latin typeface="Arial"/>
                <a:cs typeface="Arial"/>
              </a:rPr>
              <a:t>https://bit.ly/RRC_Evaluation</a:t>
            </a:r>
          </a:p>
          <a:p>
            <a:pPr marL="0" indent="0">
              <a:lnSpc>
                <a:spcPct val="120000"/>
              </a:lnSpc>
              <a:buNone/>
            </a:pPr>
            <a:br>
              <a:rPr lang="en-US" dirty="0">
                <a:latin typeface="Arial"/>
                <a:cs typeface="Arial"/>
              </a:rPr>
            </a:br>
            <a:r>
              <a:rPr lang="en-US" dirty="0">
                <a:latin typeface="Arial"/>
                <a:cs typeface="Arial"/>
              </a:rPr>
              <a:t>Please send your questions, </a:t>
            </a:r>
            <a:br>
              <a:rPr lang="en-US" dirty="0">
                <a:latin typeface="Arial"/>
                <a:cs typeface="Arial"/>
              </a:rPr>
            </a:br>
            <a:r>
              <a:rPr lang="en-US" dirty="0">
                <a:latin typeface="Arial"/>
                <a:cs typeface="Arial"/>
              </a:rPr>
              <a:t>comments and feedback about </a:t>
            </a:r>
            <a:br>
              <a:rPr lang="en-US" dirty="0">
                <a:latin typeface="Arial"/>
                <a:cs typeface="Arial"/>
              </a:rPr>
            </a:br>
            <a:r>
              <a:rPr lang="en-US" dirty="0">
                <a:latin typeface="Arial"/>
                <a:cs typeface="Arial"/>
              </a:rPr>
              <a:t>the Lunch &amp; Learn program to: </a:t>
            </a:r>
            <a:r>
              <a:rPr lang="en-US" b="1" dirty="0">
                <a:solidFill>
                  <a:schemeClr val="accent5"/>
                </a:solidFill>
                <a:latin typeface="Arial"/>
                <a:cs typeface="Arial"/>
              </a:rPr>
              <a:t>rwoodby@rrc.ca. </a:t>
            </a:r>
          </a:p>
        </p:txBody>
      </p:sp>
    </p:spTree>
    <p:extLst>
      <p:ext uri="{BB962C8B-B14F-4D97-AF65-F5344CB8AC3E}">
        <p14:creationId xmlns:p14="http://schemas.microsoft.com/office/powerpoint/2010/main" val="271200280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539656-B614-4751-B250-0D5C152D016A}"/>
              </a:ext>
            </a:extLst>
          </p:cNvPr>
          <p:cNvSpPr>
            <a:spLocks noGrp="1"/>
          </p:cNvSpPr>
          <p:nvPr>
            <p:ph type="title"/>
          </p:nvPr>
        </p:nvSpPr>
        <p:spPr>
          <a:xfrm>
            <a:off x="143220" y="432197"/>
            <a:ext cx="6577070" cy="2139553"/>
          </a:xfrm>
        </p:spPr>
        <p:txBody>
          <a:bodyPr>
            <a:normAutofit/>
          </a:bodyPr>
          <a:lstStyle/>
          <a:p>
            <a:pPr algn="r"/>
            <a:r>
              <a:rPr lang="en-CA" sz="3600" dirty="0"/>
              <a:t>How To Access LinkedIn Learning</a:t>
            </a:r>
          </a:p>
        </p:txBody>
      </p:sp>
      <p:sp>
        <p:nvSpPr>
          <p:cNvPr id="6" name="Text Placeholder 5">
            <a:extLst>
              <a:ext uri="{FF2B5EF4-FFF2-40B4-BE49-F238E27FC236}">
                <a16:creationId xmlns:a16="http://schemas.microsoft.com/office/drawing/2014/main" id="{2B85F014-7C11-46E7-A052-D74E4E9AF0A9}"/>
              </a:ext>
            </a:extLst>
          </p:cNvPr>
          <p:cNvSpPr>
            <a:spLocks noGrp="1"/>
          </p:cNvSpPr>
          <p:nvPr>
            <p:ph type="body" idx="1"/>
          </p:nvPr>
        </p:nvSpPr>
        <p:spPr>
          <a:xfrm>
            <a:off x="471487" y="2670918"/>
            <a:ext cx="5915025" cy="1125140"/>
          </a:xfrm>
        </p:spPr>
        <p:txBody>
          <a:bodyPr>
            <a:normAutofit/>
          </a:bodyPr>
          <a:lstStyle/>
          <a:p>
            <a:pPr algn="ctr"/>
            <a:r>
              <a:rPr lang="en-CA" sz="2800" dirty="0"/>
              <a:t>How Do I Find It?</a:t>
            </a:r>
          </a:p>
        </p:txBody>
      </p:sp>
    </p:spTree>
    <p:extLst>
      <p:ext uri="{BB962C8B-B14F-4D97-AF65-F5344CB8AC3E}">
        <p14:creationId xmlns:p14="http://schemas.microsoft.com/office/powerpoint/2010/main" val="25540293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13E3-1B07-4D89-8EF3-D3B71F414A94}"/>
              </a:ext>
            </a:extLst>
          </p:cNvPr>
          <p:cNvSpPr>
            <a:spLocks noGrp="1"/>
          </p:cNvSpPr>
          <p:nvPr>
            <p:ph type="title"/>
          </p:nvPr>
        </p:nvSpPr>
        <p:spPr>
          <a:xfrm>
            <a:off x="263770" y="194715"/>
            <a:ext cx="6348046" cy="628161"/>
          </a:xfrm>
        </p:spPr>
        <p:txBody>
          <a:bodyPr>
            <a:normAutofit/>
          </a:bodyPr>
          <a:lstStyle/>
          <a:p>
            <a:r>
              <a:rPr lang="en-CA" dirty="0"/>
              <a:t>Learn: Resources Drop-Down Menu</a:t>
            </a:r>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715166F9-B449-4F83-8B4F-01B4D2EFCF83}"/>
              </a:ext>
            </a:extLst>
          </p:cNvPr>
          <p:cNvPicPr>
            <a:picLocks noGrp="1" noChangeAspect="1"/>
          </p:cNvPicPr>
          <p:nvPr>
            <p:ph idx="1"/>
          </p:nvPr>
        </p:nvPicPr>
        <p:blipFill>
          <a:blip r:embed="rId3"/>
          <a:stretch>
            <a:fillRect/>
          </a:stretch>
        </p:blipFill>
        <p:spPr>
          <a:xfrm>
            <a:off x="1993509" y="963287"/>
            <a:ext cx="2657222" cy="3216925"/>
          </a:xfrm>
        </p:spPr>
      </p:pic>
      <p:sp>
        <p:nvSpPr>
          <p:cNvPr id="3" name="Arrow: Left 2">
            <a:extLst>
              <a:ext uri="{FF2B5EF4-FFF2-40B4-BE49-F238E27FC236}">
                <a16:creationId xmlns:a16="http://schemas.microsoft.com/office/drawing/2014/main" id="{C19AAD53-1AC9-4BBF-B8AC-E3D659BCAFB1}"/>
              </a:ext>
            </a:extLst>
          </p:cNvPr>
          <p:cNvSpPr/>
          <p:nvPr/>
        </p:nvSpPr>
        <p:spPr>
          <a:xfrm>
            <a:off x="4255477" y="1236582"/>
            <a:ext cx="1556238" cy="6281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Arrow: Left 3">
            <a:extLst>
              <a:ext uri="{FF2B5EF4-FFF2-40B4-BE49-F238E27FC236}">
                <a16:creationId xmlns:a16="http://schemas.microsoft.com/office/drawing/2014/main" id="{D227426E-A35C-4008-8411-C83334DD0FF2}"/>
              </a:ext>
            </a:extLst>
          </p:cNvPr>
          <p:cNvSpPr/>
          <p:nvPr/>
        </p:nvSpPr>
        <p:spPr>
          <a:xfrm>
            <a:off x="4650731" y="3440926"/>
            <a:ext cx="1441939" cy="4923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0951907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87B3-1373-43E8-A5BC-F68453FB0EAB}"/>
              </a:ext>
            </a:extLst>
          </p:cNvPr>
          <p:cNvSpPr>
            <a:spLocks noGrp="1"/>
          </p:cNvSpPr>
          <p:nvPr>
            <p:ph type="title"/>
          </p:nvPr>
        </p:nvSpPr>
        <p:spPr/>
        <p:txBody>
          <a:bodyPr/>
          <a:lstStyle/>
          <a:p>
            <a:pPr algn="ctr"/>
            <a:r>
              <a:rPr lang="en-CA" dirty="0"/>
              <a:t>Library Home Page Option 1</a:t>
            </a:r>
          </a:p>
        </p:txBody>
      </p:sp>
      <p:pic>
        <p:nvPicPr>
          <p:cNvPr id="5" name="Content Placeholder 4" descr="Diagram&#10;&#10;Description automatically generated">
            <a:extLst>
              <a:ext uri="{FF2B5EF4-FFF2-40B4-BE49-F238E27FC236}">
                <a16:creationId xmlns:a16="http://schemas.microsoft.com/office/drawing/2014/main" id="{D5E84DA3-F9A3-45E4-A08C-0C30D15AB3E3}"/>
              </a:ext>
            </a:extLst>
          </p:cNvPr>
          <p:cNvPicPr>
            <a:picLocks noGrp="1" noChangeAspect="1"/>
          </p:cNvPicPr>
          <p:nvPr>
            <p:ph idx="1"/>
          </p:nvPr>
        </p:nvPicPr>
        <p:blipFill>
          <a:blip r:embed="rId3"/>
          <a:stretch>
            <a:fillRect/>
          </a:stretch>
        </p:blipFill>
        <p:spPr>
          <a:xfrm>
            <a:off x="719138" y="1929606"/>
            <a:ext cx="5419725" cy="2143125"/>
          </a:xfrm>
        </p:spPr>
      </p:pic>
    </p:spTree>
    <p:extLst>
      <p:ext uri="{BB962C8B-B14F-4D97-AF65-F5344CB8AC3E}">
        <p14:creationId xmlns:p14="http://schemas.microsoft.com/office/powerpoint/2010/main" val="296153952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FC901-D63B-490A-8ECB-D2B7A7F222FF}"/>
              </a:ext>
            </a:extLst>
          </p:cNvPr>
          <p:cNvSpPr>
            <a:spLocks noGrp="1"/>
          </p:cNvSpPr>
          <p:nvPr>
            <p:ph type="title"/>
          </p:nvPr>
        </p:nvSpPr>
        <p:spPr/>
        <p:txBody>
          <a:bodyPr/>
          <a:lstStyle/>
          <a:p>
            <a:pPr algn="ctr"/>
            <a:r>
              <a:rPr lang="en-CA" dirty="0"/>
              <a:t>Library Home Page Option 2</a:t>
            </a:r>
          </a:p>
        </p:txBody>
      </p:sp>
      <p:pic>
        <p:nvPicPr>
          <p:cNvPr id="5" name="Content Placeholder 4" descr="A picture containing table&#10;&#10;Description automatically generated">
            <a:extLst>
              <a:ext uri="{FF2B5EF4-FFF2-40B4-BE49-F238E27FC236}">
                <a16:creationId xmlns:a16="http://schemas.microsoft.com/office/drawing/2014/main" id="{B0FAC88A-684F-4909-992C-1E60747784BD}"/>
              </a:ext>
            </a:extLst>
          </p:cNvPr>
          <p:cNvPicPr>
            <a:picLocks noGrp="1" noChangeAspect="1"/>
          </p:cNvPicPr>
          <p:nvPr>
            <p:ph idx="1"/>
          </p:nvPr>
        </p:nvPicPr>
        <p:blipFill>
          <a:blip r:embed="rId3"/>
          <a:stretch>
            <a:fillRect/>
          </a:stretch>
        </p:blipFill>
        <p:spPr>
          <a:xfrm>
            <a:off x="1533525" y="1356152"/>
            <a:ext cx="3360281" cy="2870592"/>
          </a:xfrm>
        </p:spPr>
      </p:pic>
    </p:spTree>
    <p:extLst>
      <p:ext uri="{BB962C8B-B14F-4D97-AF65-F5344CB8AC3E}">
        <p14:creationId xmlns:p14="http://schemas.microsoft.com/office/powerpoint/2010/main" val="416720770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512B-A66A-4D76-BC5B-B295A7377D4A}"/>
              </a:ext>
            </a:extLst>
          </p:cNvPr>
          <p:cNvSpPr>
            <a:spLocks noGrp="1"/>
          </p:cNvSpPr>
          <p:nvPr>
            <p:ph type="title"/>
          </p:nvPr>
        </p:nvSpPr>
        <p:spPr/>
        <p:txBody>
          <a:bodyPr/>
          <a:lstStyle/>
          <a:p>
            <a:pPr algn="ctr"/>
            <a:r>
              <a:rPr lang="en-CA" dirty="0"/>
              <a:t>Option 1 and 2 Destination</a:t>
            </a:r>
          </a:p>
        </p:txBody>
      </p:sp>
      <p:pic>
        <p:nvPicPr>
          <p:cNvPr id="5" name="Content Placeholder 4" descr="Graphical user interface, application&#10;&#10;Description automatically generated">
            <a:extLst>
              <a:ext uri="{FF2B5EF4-FFF2-40B4-BE49-F238E27FC236}">
                <a16:creationId xmlns:a16="http://schemas.microsoft.com/office/drawing/2014/main" id="{8ACDC0A8-2CAF-4E2C-B17F-2200722B6C69}"/>
              </a:ext>
            </a:extLst>
          </p:cNvPr>
          <p:cNvPicPr>
            <a:picLocks noGrp="1" noChangeAspect="1"/>
          </p:cNvPicPr>
          <p:nvPr>
            <p:ph idx="1"/>
          </p:nvPr>
        </p:nvPicPr>
        <p:blipFill>
          <a:blip r:embed="rId3"/>
          <a:stretch>
            <a:fillRect/>
          </a:stretch>
        </p:blipFill>
        <p:spPr>
          <a:xfrm>
            <a:off x="471487" y="1537367"/>
            <a:ext cx="5915025" cy="2523158"/>
          </a:xfrm>
        </p:spPr>
      </p:pic>
    </p:spTree>
    <p:extLst>
      <p:ext uri="{BB962C8B-B14F-4D97-AF65-F5344CB8AC3E}">
        <p14:creationId xmlns:p14="http://schemas.microsoft.com/office/powerpoint/2010/main" val="185642280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D573-6469-472C-876D-E22504FA954E}"/>
              </a:ext>
            </a:extLst>
          </p:cNvPr>
          <p:cNvSpPr>
            <a:spLocks noGrp="1"/>
          </p:cNvSpPr>
          <p:nvPr>
            <p:ph type="title"/>
          </p:nvPr>
        </p:nvSpPr>
        <p:spPr>
          <a:xfrm>
            <a:off x="471487" y="1283"/>
            <a:ext cx="5915025" cy="994172"/>
          </a:xfrm>
        </p:spPr>
        <p:txBody>
          <a:bodyPr/>
          <a:lstStyle/>
          <a:p>
            <a:pPr algn="ctr"/>
            <a:r>
              <a:rPr lang="en-CA" dirty="0"/>
              <a:t>RRC HUB</a:t>
            </a:r>
          </a:p>
        </p:txBody>
      </p:sp>
      <p:pic>
        <p:nvPicPr>
          <p:cNvPr id="16" name="Content Placeholder 15" descr="Graphical user interface&#10;&#10;Description automatically generated">
            <a:extLst>
              <a:ext uri="{FF2B5EF4-FFF2-40B4-BE49-F238E27FC236}">
                <a16:creationId xmlns:a16="http://schemas.microsoft.com/office/drawing/2014/main" id="{4EB2EECE-E641-4191-A406-BD53AAD519ED}"/>
              </a:ext>
            </a:extLst>
          </p:cNvPr>
          <p:cNvPicPr>
            <a:picLocks noGrp="1" noChangeAspect="1"/>
          </p:cNvPicPr>
          <p:nvPr>
            <p:ph idx="1"/>
          </p:nvPr>
        </p:nvPicPr>
        <p:blipFill>
          <a:blip r:embed="rId3"/>
          <a:stretch>
            <a:fillRect/>
          </a:stretch>
        </p:blipFill>
        <p:spPr>
          <a:xfrm>
            <a:off x="293267" y="1481414"/>
            <a:ext cx="4905375" cy="847725"/>
          </a:xfrm>
        </p:spPr>
      </p:pic>
      <p:pic>
        <p:nvPicPr>
          <p:cNvPr id="18" name="Picture 17" descr="Graphical user interface, text, application, email&#10;&#10;Description automatically generated">
            <a:extLst>
              <a:ext uri="{FF2B5EF4-FFF2-40B4-BE49-F238E27FC236}">
                <a16:creationId xmlns:a16="http://schemas.microsoft.com/office/drawing/2014/main" id="{6DF5BEFB-6310-4249-80BB-5351BFC69F60}"/>
              </a:ext>
            </a:extLst>
          </p:cNvPr>
          <p:cNvPicPr>
            <a:picLocks noChangeAspect="1"/>
          </p:cNvPicPr>
          <p:nvPr/>
        </p:nvPicPr>
        <p:blipFill>
          <a:blip r:embed="rId4"/>
          <a:stretch>
            <a:fillRect/>
          </a:stretch>
        </p:blipFill>
        <p:spPr>
          <a:xfrm>
            <a:off x="0" y="2481255"/>
            <a:ext cx="6858000" cy="928376"/>
          </a:xfrm>
          <a:prstGeom prst="rect">
            <a:avLst/>
          </a:prstGeom>
        </p:spPr>
      </p:pic>
      <p:pic>
        <p:nvPicPr>
          <p:cNvPr id="22" name="Picture 21">
            <a:extLst>
              <a:ext uri="{FF2B5EF4-FFF2-40B4-BE49-F238E27FC236}">
                <a16:creationId xmlns:a16="http://schemas.microsoft.com/office/drawing/2014/main" id="{771DDFD6-79E7-44E0-907C-82EE92AC7B0E}"/>
              </a:ext>
            </a:extLst>
          </p:cNvPr>
          <p:cNvPicPr>
            <a:picLocks noChangeAspect="1"/>
          </p:cNvPicPr>
          <p:nvPr/>
        </p:nvPicPr>
        <p:blipFill>
          <a:blip r:embed="rId5"/>
          <a:stretch>
            <a:fillRect/>
          </a:stretch>
        </p:blipFill>
        <p:spPr>
          <a:xfrm>
            <a:off x="0" y="3542377"/>
            <a:ext cx="6858000" cy="608432"/>
          </a:xfrm>
          <a:prstGeom prst="rect">
            <a:avLst/>
          </a:prstGeom>
        </p:spPr>
      </p:pic>
      <p:sp>
        <p:nvSpPr>
          <p:cNvPr id="23" name="Arrow: Right 22">
            <a:extLst>
              <a:ext uri="{FF2B5EF4-FFF2-40B4-BE49-F238E27FC236}">
                <a16:creationId xmlns:a16="http://schemas.microsoft.com/office/drawing/2014/main" id="{A5DE8576-405D-4B50-AC5E-0BB53C1FA45E}"/>
              </a:ext>
            </a:extLst>
          </p:cNvPr>
          <p:cNvSpPr/>
          <p:nvPr/>
        </p:nvSpPr>
        <p:spPr>
          <a:xfrm>
            <a:off x="5111827" y="2409790"/>
            <a:ext cx="1090670" cy="443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Arrow: Right 2">
            <a:extLst>
              <a:ext uri="{FF2B5EF4-FFF2-40B4-BE49-F238E27FC236}">
                <a16:creationId xmlns:a16="http://schemas.microsoft.com/office/drawing/2014/main" id="{878B094F-4243-4707-85D6-BE02BD84F790}"/>
              </a:ext>
            </a:extLst>
          </p:cNvPr>
          <p:cNvSpPr/>
          <p:nvPr/>
        </p:nvSpPr>
        <p:spPr>
          <a:xfrm>
            <a:off x="5046785" y="3595192"/>
            <a:ext cx="1485900" cy="338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2939548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theme/theme1.xml><?xml version="1.0" encoding="utf-8"?>
<a:theme xmlns:a="http://schemas.openxmlformats.org/drawingml/2006/main" name="Office Theme">
  <a:themeElements>
    <a:clrScheme name="RRC Colours - Regular">
      <a:dk1>
        <a:srgbClr val="000000"/>
      </a:dk1>
      <a:lt1>
        <a:srgbClr val="FFFFFF"/>
      </a:lt1>
      <a:dk2>
        <a:srgbClr val="44546A"/>
      </a:dk2>
      <a:lt2>
        <a:srgbClr val="E7E6E6"/>
      </a:lt2>
      <a:accent1>
        <a:srgbClr val="00A3B3"/>
      </a:accent1>
      <a:accent2>
        <a:srgbClr val="92BB3E"/>
      </a:accent2>
      <a:accent3>
        <a:srgbClr val="EBD119"/>
      </a:accent3>
      <a:accent4>
        <a:srgbClr val="F26130"/>
      </a:accent4>
      <a:accent5>
        <a:srgbClr val="ED1847"/>
      </a:accent5>
      <a:accent6>
        <a:srgbClr val="95A8C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876</TotalTime>
  <Words>2141</Words>
  <Application>Microsoft Office PowerPoint</Application>
  <PresentationFormat>Custom</PresentationFormat>
  <Paragraphs>169</Paragraphs>
  <Slides>30</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Calibri Light</vt:lpstr>
      <vt:lpstr>Wingdings</vt:lpstr>
      <vt:lpstr>Office Theme</vt:lpstr>
      <vt:lpstr>Custom Design</vt:lpstr>
      <vt:lpstr>PowerPoint Presentation</vt:lpstr>
      <vt:lpstr>What We Will Cover</vt:lpstr>
      <vt:lpstr>For Students</vt:lpstr>
      <vt:lpstr>How To Access LinkedIn Learning</vt:lpstr>
      <vt:lpstr>Learn: Resources Drop-Down Menu</vt:lpstr>
      <vt:lpstr>Library Home Page Option 1</vt:lpstr>
      <vt:lpstr>Library Home Page Option 2</vt:lpstr>
      <vt:lpstr>Option 1 and 2 Destination</vt:lpstr>
      <vt:lpstr>RRC HUB</vt:lpstr>
      <vt:lpstr>PowerPoint Presentation</vt:lpstr>
      <vt:lpstr>College Login Landing Page</vt:lpstr>
      <vt:lpstr>LinkedIn Learning Basics</vt:lpstr>
      <vt:lpstr>The Home Page</vt:lpstr>
      <vt:lpstr>Your Account</vt:lpstr>
      <vt:lpstr>Connecting to Your  LinkedIn Learning Account</vt:lpstr>
      <vt:lpstr>PowerPoint Presentation</vt:lpstr>
      <vt:lpstr>Add to a Collection</vt:lpstr>
      <vt:lpstr>Add to Collection-Details</vt:lpstr>
      <vt:lpstr>Browsing</vt:lpstr>
      <vt:lpstr>Course Interface-Search Box</vt:lpstr>
      <vt:lpstr>Downloading Certificates</vt:lpstr>
      <vt:lpstr>Certificates</vt:lpstr>
      <vt:lpstr>Other Items of Interest</vt:lpstr>
      <vt:lpstr>Learning Paths</vt:lpstr>
      <vt:lpstr>Big Think Collection</vt:lpstr>
      <vt:lpstr>How to be Awesome at Your Job Podcast</vt:lpstr>
      <vt:lpstr>Blinkist Audio Book Summaries</vt:lpstr>
      <vt:lpstr>Go beyond the session…</vt:lpstr>
      <vt:lpstr>Further questions?</vt:lpstr>
      <vt:lpstr>How did we do?</vt:lpstr>
    </vt:vector>
  </TitlesOfParts>
  <Company>Red River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 Martel</dc:creator>
  <cp:lastModifiedBy>Fatima DeMelo</cp:lastModifiedBy>
  <cp:revision>19</cp:revision>
  <dcterms:created xsi:type="dcterms:W3CDTF">2017-02-22T15:40:59Z</dcterms:created>
  <dcterms:modified xsi:type="dcterms:W3CDTF">2020-11-02T21:27:05Z</dcterms:modified>
</cp:coreProperties>
</file>