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3" r:id="rId2"/>
    <p:sldId id="263" r:id="rId3"/>
    <p:sldId id="279" r:id="rId4"/>
    <p:sldId id="261" r:id="rId5"/>
    <p:sldId id="271" r:id="rId6"/>
    <p:sldId id="276" r:id="rId7"/>
    <p:sldId id="277" r:id="rId8"/>
    <p:sldId id="278" r:id="rId9"/>
    <p:sldId id="285" r:id="rId10"/>
    <p:sldId id="286" r:id="rId11"/>
    <p:sldId id="287" r:id="rId12"/>
    <p:sldId id="288" r:id="rId13"/>
    <p:sldId id="289" r:id="rId14"/>
    <p:sldId id="290" r:id="rId15"/>
    <p:sldId id="292" r:id="rId1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00CC66"/>
    <a:srgbClr val="A51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5" autoAdjust="0"/>
    <p:restoredTop sz="94660"/>
  </p:normalViewPr>
  <p:slideViewPr>
    <p:cSldViewPr snapToGrid="0" snapToObjects="1">
      <p:cViewPr varScale="1">
        <p:scale>
          <a:sx n="129" d="100"/>
          <a:sy n="129" d="100"/>
        </p:scale>
        <p:origin x="-1949" y="-67"/>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3" d="100"/>
          <a:sy n="53" d="100"/>
        </p:scale>
        <p:origin x="28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1968" cy="466913"/>
          </a:xfrm>
          <a:prstGeom prst="rect">
            <a:avLst/>
          </a:prstGeom>
        </p:spPr>
        <p:txBody>
          <a:bodyPr vert="horz" lIns="93253" tIns="46627" rIns="93253" bIns="46627" rtlCol="0"/>
          <a:lstStyle>
            <a:lvl1pPr algn="l">
              <a:defRPr sz="1200"/>
            </a:lvl1pPr>
          </a:lstStyle>
          <a:p>
            <a:endParaRPr lang="en-US"/>
          </a:p>
        </p:txBody>
      </p:sp>
      <p:sp>
        <p:nvSpPr>
          <p:cNvPr id="3" name="Date Placeholder 2"/>
          <p:cNvSpPr>
            <a:spLocks noGrp="1"/>
          </p:cNvSpPr>
          <p:nvPr>
            <p:ph type="dt" sz="quarter" idx="1"/>
          </p:nvPr>
        </p:nvSpPr>
        <p:spPr>
          <a:xfrm>
            <a:off x="3976333" y="2"/>
            <a:ext cx="3041968" cy="466913"/>
          </a:xfrm>
          <a:prstGeom prst="rect">
            <a:avLst/>
          </a:prstGeom>
        </p:spPr>
        <p:txBody>
          <a:bodyPr vert="horz" lIns="93253" tIns="46627" rIns="93253" bIns="46627" rtlCol="0"/>
          <a:lstStyle>
            <a:lvl1pPr algn="r">
              <a:defRPr sz="1200"/>
            </a:lvl1pPr>
          </a:lstStyle>
          <a:p>
            <a:fld id="{6025AF13-EFE7-45C7-A65D-6115598E4C49}" type="datetimeFigureOut">
              <a:rPr lang="en-US" smtClean="0"/>
              <a:t>4/13/2016</a:t>
            </a:fld>
            <a:endParaRPr lang="en-US"/>
          </a:p>
        </p:txBody>
      </p:sp>
      <p:sp>
        <p:nvSpPr>
          <p:cNvPr id="4" name="Footer Placeholder 3"/>
          <p:cNvSpPr>
            <a:spLocks noGrp="1"/>
          </p:cNvSpPr>
          <p:nvPr>
            <p:ph type="ftr" sz="quarter" idx="2"/>
          </p:nvPr>
        </p:nvSpPr>
        <p:spPr>
          <a:xfrm>
            <a:off x="0" y="8839017"/>
            <a:ext cx="3041968" cy="466912"/>
          </a:xfrm>
          <a:prstGeom prst="rect">
            <a:avLst/>
          </a:prstGeom>
        </p:spPr>
        <p:txBody>
          <a:bodyPr vert="horz" lIns="93253" tIns="46627" rIns="93253" bIns="46627"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7"/>
            <a:ext cx="3041968" cy="466912"/>
          </a:xfrm>
          <a:prstGeom prst="rect">
            <a:avLst/>
          </a:prstGeom>
        </p:spPr>
        <p:txBody>
          <a:bodyPr vert="horz" lIns="93253" tIns="46627" rIns="93253" bIns="46627" rtlCol="0" anchor="b"/>
          <a:lstStyle>
            <a:lvl1pPr algn="r">
              <a:defRPr sz="1200"/>
            </a:lvl1pPr>
          </a:lstStyle>
          <a:p>
            <a:fld id="{E2F9248D-24E9-46EB-951B-C4D94060A9EF}" type="slidenum">
              <a:rPr lang="en-US" smtClean="0"/>
              <a:t>‹#›</a:t>
            </a:fld>
            <a:endParaRPr lang="en-US"/>
          </a:p>
        </p:txBody>
      </p:sp>
    </p:spTree>
    <p:extLst>
      <p:ext uri="{BB962C8B-B14F-4D97-AF65-F5344CB8AC3E}">
        <p14:creationId xmlns:p14="http://schemas.microsoft.com/office/powerpoint/2010/main" val="64401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2603" cy="467056"/>
          </a:xfrm>
          <a:prstGeom prst="rect">
            <a:avLst/>
          </a:prstGeom>
        </p:spPr>
        <p:txBody>
          <a:bodyPr vert="horz" lIns="91868" tIns="45933" rIns="91868" bIns="45933" rtlCol="0"/>
          <a:lstStyle>
            <a:lvl1pPr algn="l">
              <a:defRPr sz="1200"/>
            </a:lvl1pPr>
          </a:lstStyle>
          <a:p>
            <a:endParaRPr lang="en-US"/>
          </a:p>
        </p:txBody>
      </p:sp>
      <p:sp>
        <p:nvSpPr>
          <p:cNvPr id="3" name="Date Placeholder 2"/>
          <p:cNvSpPr>
            <a:spLocks noGrp="1"/>
          </p:cNvSpPr>
          <p:nvPr>
            <p:ph type="dt" idx="1"/>
          </p:nvPr>
        </p:nvSpPr>
        <p:spPr>
          <a:xfrm>
            <a:off x="3975734" y="0"/>
            <a:ext cx="3042603" cy="467056"/>
          </a:xfrm>
          <a:prstGeom prst="rect">
            <a:avLst/>
          </a:prstGeom>
        </p:spPr>
        <p:txBody>
          <a:bodyPr vert="horz" lIns="91868" tIns="45933" rIns="91868" bIns="45933" rtlCol="0"/>
          <a:lstStyle>
            <a:lvl1pPr algn="r">
              <a:defRPr sz="1200"/>
            </a:lvl1pPr>
          </a:lstStyle>
          <a:p>
            <a:fld id="{8935A853-2AB8-4CBD-B16F-61FA8A0B94EB}" type="datetimeFigureOut">
              <a:rPr lang="en-US" smtClean="0"/>
              <a:t>4/13/2016</a:t>
            </a:fld>
            <a:endParaRPr lang="en-US"/>
          </a:p>
        </p:txBody>
      </p:sp>
      <p:sp>
        <p:nvSpPr>
          <p:cNvPr id="4" name="Slide Image Placeholder 3"/>
          <p:cNvSpPr>
            <a:spLocks noGrp="1" noRot="1" noChangeAspect="1"/>
          </p:cNvSpPr>
          <p:nvPr>
            <p:ph type="sldImg" idx="2"/>
          </p:nvPr>
        </p:nvSpPr>
        <p:spPr>
          <a:xfrm>
            <a:off x="1416050" y="1162050"/>
            <a:ext cx="4187825" cy="3141663"/>
          </a:xfrm>
          <a:prstGeom prst="rect">
            <a:avLst/>
          </a:prstGeom>
          <a:noFill/>
          <a:ln w="12700">
            <a:solidFill>
              <a:prstClr val="black"/>
            </a:solidFill>
          </a:ln>
        </p:spPr>
        <p:txBody>
          <a:bodyPr vert="horz" lIns="91868" tIns="45933" rIns="91868" bIns="45933" rtlCol="0" anchor="ctr"/>
          <a:lstStyle/>
          <a:p>
            <a:endParaRPr lang="en-US"/>
          </a:p>
        </p:txBody>
      </p:sp>
      <p:sp>
        <p:nvSpPr>
          <p:cNvPr id="5" name="Notes Placeholder 4"/>
          <p:cNvSpPr>
            <a:spLocks noGrp="1"/>
          </p:cNvSpPr>
          <p:nvPr>
            <p:ph type="body" sz="quarter" idx="3"/>
          </p:nvPr>
        </p:nvSpPr>
        <p:spPr>
          <a:xfrm>
            <a:off x="702629" y="4478617"/>
            <a:ext cx="5614668" cy="3664468"/>
          </a:xfrm>
          <a:prstGeom prst="rect">
            <a:avLst/>
          </a:prstGeom>
        </p:spPr>
        <p:txBody>
          <a:bodyPr vert="horz" lIns="91868" tIns="45933" rIns="91868" bIns="4593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8838869"/>
            <a:ext cx="3042603" cy="467056"/>
          </a:xfrm>
          <a:prstGeom prst="rect">
            <a:avLst/>
          </a:prstGeom>
        </p:spPr>
        <p:txBody>
          <a:bodyPr vert="horz" lIns="91868" tIns="45933" rIns="91868" bIns="45933" rtlCol="0" anchor="b"/>
          <a:lstStyle>
            <a:lvl1pPr algn="l">
              <a:defRPr sz="1200"/>
            </a:lvl1pPr>
          </a:lstStyle>
          <a:p>
            <a:endParaRPr lang="en-US"/>
          </a:p>
        </p:txBody>
      </p:sp>
      <p:sp>
        <p:nvSpPr>
          <p:cNvPr id="7" name="Slide Number Placeholder 6"/>
          <p:cNvSpPr>
            <a:spLocks noGrp="1"/>
          </p:cNvSpPr>
          <p:nvPr>
            <p:ph type="sldNum" sz="quarter" idx="5"/>
          </p:nvPr>
        </p:nvSpPr>
        <p:spPr>
          <a:xfrm>
            <a:off x="3975734" y="8838869"/>
            <a:ext cx="3042603" cy="467056"/>
          </a:xfrm>
          <a:prstGeom prst="rect">
            <a:avLst/>
          </a:prstGeom>
        </p:spPr>
        <p:txBody>
          <a:bodyPr vert="horz" lIns="91868" tIns="45933" rIns="91868" bIns="45933" rtlCol="0" anchor="b"/>
          <a:lstStyle>
            <a:lvl1pPr algn="r">
              <a:defRPr sz="1200"/>
            </a:lvl1pPr>
          </a:lstStyle>
          <a:p>
            <a:fld id="{B98B276A-07B9-4100-A2FF-3415A4505984}" type="slidenum">
              <a:rPr lang="en-US" smtClean="0"/>
              <a:t>‹#›</a:t>
            </a:fld>
            <a:endParaRPr lang="en-US"/>
          </a:p>
        </p:txBody>
      </p:sp>
    </p:spTree>
    <p:extLst>
      <p:ext uri="{BB962C8B-B14F-4D97-AF65-F5344CB8AC3E}">
        <p14:creationId xmlns:p14="http://schemas.microsoft.com/office/powerpoint/2010/main" val="36793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1</a:t>
            </a:fld>
            <a:endParaRPr lang="en-US"/>
          </a:p>
        </p:txBody>
      </p:sp>
    </p:spTree>
    <p:extLst>
      <p:ext uri="{BB962C8B-B14F-4D97-AF65-F5344CB8AC3E}">
        <p14:creationId xmlns:p14="http://schemas.microsoft.com/office/powerpoint/2010/main" val="20182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10</a:t>
            </a:fld>
            <a:endParaRPr lang="en-US"/>
          </a:p>
        </p:txBody>
      </p:sp>
    </p:spTree>
    <p:extLst>
      <p:ext uri="{BB962C8B-B14F-4D97-AF65-F5344CB8AC3E}">
        <p14:creationId xmlns:p14="http://schemas.microsoft.com/office/powerpoint/2010/main" val="12359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11</a:t>
            </a:fld>
            <a:endParaRPr lang="en-US"/>
          </a:p>
        </p:txBody>
      </p:sp>
    </p:spTree>
    <p:extLst>
      <p:ext uri="{BB962C8B-B14F-4D97-AF65-F5344CB8AC3E}">
        <p14:creationId xmlns:p14="http://schemas.microsoft.com/office/powerpoint/2010/main" val="47360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PRIORITY 1 – Shape our College through program planning</a:t>
            </a:r>
          </a:p>
          <a:p>
            <a:pPr marL="172252" indent="-172252">
              <a:buFont typeface="Arial" panose="020B0604020202020204" pitchFamily="34" charset="0"/>
              <a:buChar char="•"/>
            </a:pPr>
            <a:r>
              <a:rPr lang="en-CA" sz="1000" dirty="0"/>
              <a:t>Identifying the kind of College we want to be, in terms of our role and profile: the ratios of degrees to diplomas and certificates, the program areas we will target for growth and development, and the partnerships and pathways we will develop</a:t>
            </a:r>
            <a:endParaRPr lang="en-US" sz="1000" dirty="0"/>
          </a:p>
          <a:p>
            <a:pPr marL="172252" indent="-172252">
              <a:buFont typeface="Arial" panose="020B0604020202020204" pitchFamily="34" charset="0"/>
              <a:buChar char="•"/>
            </a:pPr>
            <a:r>
              <a:rPr lang="en-CA" sz="1000" dirty="0"/>
              <a:t>Use labour market intelligence and environmental scanning to ensure that our program and qualifications mix is aligned with the demands of the labour market and the economy, to anticipate future demand, and to respond to the needs of diverse populations and communities. </a:t>
            </a:r>
            <a:endParaRPr lang="en-US" sz="1000" dirty="0"/>
          </a:p>
          <a:p>
            <a:r>
              <a:rPr lang="en-US" sz="1000" b="1" dirty="0"/>
              <a:t>PRIORITY 2 – Open doors through partnerships and pathways</a:t>
            </a:r>
          </a:p>
          <a:p>
            <a:pPr marL="172252" indent="-172252">
              <a:buFont typeface="Arial" panose="020B0604020202020204" pitchFamily="34" charset="0"/>
              <a:buChar char="•"/>
            </a:pPr>
            <a:r>
              <a:rPr lang="en-CA" sz="1000" dirty="0"/>
              <a:t>Develop joint programs, collaborative arrangements and flexible learning pathways in partnership with the K-12 sector and other post-secondary institutions </a:t>
            </a:r>
            <a:endParaRPr lang="en-US" sz="1000" dirty="0"/>
          </a:p>
          <a:p>
            <a:pPr marL="172252" indent="-172252">
              <a:buFont typeface="Arial" panose="020B0604020202020204" pitchFamily="34" charset="0"/>
              <a:buChar char="•"/>
            </a:pPr>
            <a:r>
              <a:rPr lang="en-CA" sz="1000" dirty="0"/>
              <a:t>Leverage existing partnerships and develop new partnerships with industry to inform program development, increase opportunities for placements, and ensure that the College has access to the latest equipment and technological developments</a:t>
            </a:r>
            <a:endParaRPr lang="en-US" sz="1000" dirty="0"/>
          </a:p>
          <a:p>
            <a:pPr marL="172252" indent="-172252">
              <a:buFont typeface="Arial" panose="020B0604020202020204" pitchFamily="34" charset="0"/>
              <a:buChar char="•"/>
            </a:pPr>
            <a:r>
              <a:rPr lang="en-CA" sz="1000" dirty="0"/>
              <a:t>Work in partnership with industry to anticipate future developments in technology and the organization of work, and to respond to these proactively through applied research, staff training and development, new and updated programs, and changes to teaching and curriculum.</a:t>
            </a:r>
          </a:p>
          <a:p>
            <a:pPr lvl="0"/>
            <a:r>
              <a:rPr lang="en-CA" sz="1000" b="1" dirty="0"/>
              <a:t>PRIORITY 3 – Create opportunities in Indigenous Education</a:t>
            </a:r>
          </a:p>
          <a:p>
            <a:pPr marL="172252" indent="-172252">
              <a:buFont typeface="Arial" panose="020B0604020202020204" pitchFamily="34" charset="0"/>
              <a:buChar char="•"/>
            </a:pPr>
            <a:r>
              <a:rPr lang="en-CA" sz="1000" dirty="0"/>
              <a:t>Follow through systematically on the ten commitments we have made as signatories to the Manitoba Collaborative Indigenous Education Blueprint for Universities, Colleges and Public School Boards</a:t>
            </a:r>
            <a:endParaRPr lang="en-US" sz="1000" dirty="0"/>
          </a:p>
          <a:p>
            <a:pPr marL="172252" indent="-172252">
              <a:buFont typeface="Arial" panose="020B0604020202020204" pitchFamily="34" charset="0"/>
              <a:buChar char="•"/>
            </a:pPr>
            <a:r>
              <a:rPr lang="en-CA" sz="1000" dirty="0"/>
              <a:t>Do so within the framework of a comprehensive and holistic College strategy on Indigenous Achievement</a:t>
            </a:r>
          </a:p>
          <a:p>
            <a:pPr lvl="0"/>
            <a:r>
              <a:rPr lang="en-CA" sz="1000" b="1" dirty="0"/>
              <a:t>PRIORITY 4 – Lead the way in International Education</a:t>
            </a:r>
          </a:p>
          <a:p>
            <a:pPr marL="172252" indent="-172252">
              <a:buFont typeface="Arial" panose="020B0604020202020204" pitchFamily="34" charset="0"/>
              <a:buChar char="•"/>
            </a:pPr>
            <a:r>
              <a:rPr lang="en-CA" sz="1000" dirty="0"/>
              <a:t>Integrating international education into our Vision, Mission, policies, structures, decision-making processes and organizational culture</a:t>
            </a:r>
            <a:endParaRPr lang="en-US" sz="1000" dirty="0"/>
          </a:p>
          <a:p>
            <a:pPr marL="172252" indent="-172252">
              <a:buFont typeface="Arial" panose="020B0604020202020204" pitchFamily="34" charset="0"/>
              <a:buChar char="•"/>
            </a:pPr>
            <a:r>
              <a:rPr lang="en-CA" sz="1000" dirty="0"/>
              <a:t>Positioning Red River College as the institution of choice for immigrants to the province</a:t>
            </a:r>
            <a:endParaRPr lang="en-US" sz="1000" dirty="0"/>
          </a:p>
          <a:p>
            <a:pPr marL="172252" indent="-172252">
              <a:buFont typeface="Arial" panose="020B0604020202020204" pitchFamily="34" charset="0"/>
              <a:buChar char="•"/>
            </a:pPr>
            <a:r>
              <a:rPr lang="en-CA" sz="1000" dirty="0"/>
              <a:t>Broadening the base of our international education programs</a:t>
            </a:r>
            <a:endParaRPr lang="en-US" sz="1000" dirty="0"/>
          </a:p>
          <a:p>
            <a:pPr marL="172252" indent="-172252">
              <a:buFont typeface="Arial" panose="020B0604020202020204" pitchFamily="34" charset="0"/>
              <a:buChar char="•"/>
            </a:pPr>
            <a:r>
              <a:rPr lang="en-CA" sz="1000" dirty="0"/>
              <a:t>Promoting the internationalization of teaching and learning</a:t>
            </a:r>
            <a:endParaRPr lang="en-US" sz="1000" dirty="0"/>
          </a:p>
          <a:p>
            <a:pPr lvl="0"/>
            <a:endParaRPr lang="en-CA" sz="1000" dirty="0"/>
          </a:p>
          <a:p>
            <a:pPr lvl="0"/>
            <a:endParaRPr lang="en-US" sz="1000" dirty="0"/>
          </a:p>
          <a:p>
            <a:pPr lvl="0"/>
            <a:endParaRPr lang="en-CA" sz="1000" dirty="0"/>
          </a:p>
          <a:p>
            <a:pPr lvl="0"/>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B98B276A-07B9-4100-A2FF-3415A4505984}" type="slidenum">
              <a:rPr lang="en-US" smtClean="0"/>
              <a:t>12</a:t>
            </a:fld>
            <a:endParaRPr lang="en-US"/>
          </a:p>
        </p:txBody>
      </p:sp>
    </p:spTree>
    <p:extLst>
      <p:ext uri="{BB962C8B-B14F-4D97-AF65-F5344CB8AC3E}">
        <p14:creationId xmlns:p14="http://schemas.microsoft.com/office/powerpoint/2010/main" val="250363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PRIORITY 1 – Support teaching excellence</a:t>
            </a:r>
          </a:p>
          <a:p>
            <a:pPr marL="172252" indent="-172252">
              <a:buFont typeface="Arial" panose="020B0604020202020204" pitchFamily="34" charset="0"/>
              <a:buChar char="•"/>
            </a:pPr>
            <a:r>
              <a:rPr lang="en-CA" sz="1000" dirty="0"/>
              <a:t>Providing mentoring, training and support for our instructors</a:t>
            </a:r>
            <a:endParaRPr lang="en-US" sz="1000" dirty="0"/>
          </a:p>
          <a:p>
            <a:pPr marL="172252" indent="-172252">
              <a:buFont typeface="Arial" panose="020B0604020202020204" pitchFamily="34" charset="0"/>
              <a:buChar char="•"/>
            </a:pPr>
            <a:r>
              <a:rPr lang="en-CA" sz="1000" dirty="0"/>
              <a:t>Providing opportunities for faculty to “return to industry” to ensure currency in their field</a:t>
            </a:r>
            <a:endParaRPr lang="en-US" sz="1000" dirty="0"/>
          </a:p>
          <a:p>
            <a:pPr marL="172252" indent="-172252">
              <a:buFont typeface="Arial" panose="020B0604020202020204" pitchFamily="34" charset="0"/>
              <a:buChar char="•"/>
            </a:pPr>
            <a:r>
              <a:rPr lang="en-CA" sz="1000" dirty="0"/>
              <a:t>Creating new opportunities for our instructors to engage in research</a:t>
            </a:r>
            <a:endParaRPr lang="en-US" sz="1000" dirty="0"/>
          </a:p>
          <a:p>
            <a:pPr marL="172252" indent="-172252">
              <a:buFont typeface="Arial" panose="020B0604020202020204" pitchFamily="34" charset="0"/>
              <a:buChar char="•"/>
            </a:pPr>
            <a:r>
              <a:rPr lang="en-CA" sz="1000" dirty="0"/>
              <a:t>Finding new ways to recognize and reward teaching excellence</a:t>
            </a:r>
            <a:endParaRPr lang="en-US" sz="1000" dirty="0"/>
          </a:p>
          <a:p>
            <a:r>
              <a:rPr lang="en-US" sz="1000" b="1" dirty="0"/>
              <a:t>PRIORITY 2 – Pursue quality improvement</a:t>
            </a:r>
          </a:p>
          <a:p>
            <a:pPr lvl="0"/>
            <a:r>
              <a:rPr lang="en-CA" sz="1000" dirty="0"/>
              <a:t>College-wide implementation of quality assurance processes</a:t>
            </a:r>
            <a:endParaRPr lang="en-US" sz="1000" dirty="0"/>
          </a:p>
          <a:p>
            <a:pPr marL="172252" indent="-172252">
              <a:buFont typeface="Arial" panose="020B0604020202020204" pitchFamily="34" charset="0"/>
              <a:buChar char="•"/>
            </a:pPr>
            <a:r>
              <a:rPr lang="en-CA" sz="1000" dirty="0"/>
              <a:t>Improving our responsiveness to employer feedback on the quality of our programs and graduates</a:t>
            </a:r>
            <a:endParaRPr lang="en-US" sz="1000" dirty="0"/>
          </a:p>
          <a:p>
            <a:pPr marL="172252" indent="-172252">
              <a:buFont typeface="Arial" panose="020B0604020202020204" pitchFamily="34" charset="0"/>
              <a:buChar char="•"/>
            </a:pPr>
            <a:r>
              <a:rPr lang="en-CA" sz="1000" dirty="0"/>
              <a:t>Monitoring key outcome and performance indicators at the unit and program level</a:t>
            </a:r>
            <a:endParaRPr lang="en-US" sz="1000" dirty="0"/>
          </a:p>
          <a:p>
            <a:r>
              <a:rPr lang="en-US" sz="1000" b="1" dirty="0"/>
              <a:t>PRIORITY 3 – Drive program innovation</a:t>
            </a:r>
          </a:p>
          <a:p>
            <a:pPr marL="172252" indent="-172252">
              <a:buFont typeface="Arial" panose="020B0604020202020204" pitchFamily="34" charset="0"/>
              <a:buChar char="•"/>
            </a:pPr>
            <a:r>
              <a:rPr lang="en-CA" sz="1000" dirty="0"/>
              <a:t>Deepen our engagement with employers, to ensure that our programs remain fresh and relevant</a:t>
            </a:r>
            <a:endParaRPr lang="en-US" sz="1000" dirty="0"/>
          </a:p>
          <a:p>
            <a:pPr marL="172252" indent="-172252">
              <a:buFont typeface="Arial" panose="020B0604020202020204" pitchFamily="34" charset="0"/>
              <a:buChar char="•"/>
            </a:pPr>
            <a:r>
              <a:rPr lang="en-CA" sz="1000" dirty="0"/>
              <a:t>Explore opportunities to develop new programs and new models of delivery, including blended, inter-professional and inter-disciplinary learning</a:t>
            </a:r>
            <a:endParaRPr lang="en-US" sz="1000" dirty="0"/>
          </a:p>
          <a:p>
            <a:pPr marL="172252" indent="-172252">
              <a:buFont typeface="Arial" panose="020B0604020202020204" pitchFamily="34" charset="0"/>
              <a:buChar char="•"/>
            </a:pPr>
            <a:r>
              <a:rPr lang="en-CA" sz="1000" dirty="0"/>
              <a:t>Establish streamlined processes to review, approve and fast-track the development and implementation of new, updated and blended programs</a:t>
            </a:r>
            <a:endParaRPr lang="en-US" sz="1000" dirty="0"/>
          </a:p>
          <a:p>
            <a:pPr marL="172252" indent="-172252">
              <a:buFont typeface="Arial" panose="020B0604020202020204" pitchFamily="34" charset="0"/>
              <a:buChar char="•"/>
            </a:pPr>
            <a:r>
              <a:rPr lang="en-CA" sz="1000" dirty="0"/>
              <a:t>Establish streamlined processes to foster collaboration and communication across program and organizational boundaries as well as partnerships with employers and other post-secondary institutions</a:t>
            </a:r>
          </a:p>
          <a:p>
            <a:pPr lvl="0"/>
            <a:r>
              <a:rPr lang="en-CA" sz="1000" b="1" dirty="0"/>
              <a:t>PRIORITY 4 – Strengthen student advising and support</a:t>
            </a:r>
          </a:p>
          <a:p>
            <a:pPr marL="172252" indent="-172252">
              <a:buFont typeface="Arial" panose="020B0604020202020204" pitchFamily="34" charset="0"/>
              <a:buChar char="•"/>
            </a:pPr>
            <a:r>
              <a:rPr lang="en-CA" sz="1000" dirty="0"/>
              <a:t>Engage with the K-12 sector, with the aim of encouraging wider participation of non-traditional and first generation students</a:t>
            </a:r>
            <a:endParaRPr lang="en-US" sz="1000" dirty="0"/>
          </a:p>
          <a:p>
            <a:pPr marL="172252" indent="-172252">
              <a:buFont typeface="Arial" panose="020B0604020202020204" pitchFamily="34" charset="0"/>
              <a:buChar char="•"/>
            </a:pPr>
            <a:r>
              <a:rPr lang="en-CA" sz="1000" dirty="0"/>
              <a:t>Provide accelerated access through joint programs and partnerships</a:t>
            </a:r>
            <a:endParaRPr lang="en-US" sz="1000" dirty="0"/>
          </a:p>
          <a:p>
            <a:pPr marL="172252" indent="-172252">
              <a:buFont typeface="Arial" panose="020B0604020202020204" pitchFamily="34" charset="0"/>
              <a:buChar char="•"/>
            </a:pPr>
            <a:r>
              <a:rPr lang="en-CA" sz="1000" dirty="0"/>
              <a:t>Ensure learner success through advising and learner support</a:t>
            </a:r>
            <a:endParaRPr lang="en-US" sz="1000" dirty="0"/>
          </a:p>
          <a:p>
            <a:pPr marL="172252" indent="-172252">
              <a:buFont typeface="Arial" panose="020B0604020202020204" pitchFamily="34" charset="0"/>
              <a:buChar char="•"/>
            </a:pPr>
            <a:r>
              <a:rPr lang="en-CA" sz="1000" dirty="0"/>
              <a:t>Strengthen student counselling and social and health supports, to meet the needs of an increasingly diverse population</a:t>
            </a:r>
            <a:endParaRPr lang="en-US" sz="1000" dirty="0"/>
          </a:p>
          <a:p>
            <a:pPr marL="172252" indent="-172252">
              <a:buFont typeface="Arial" panose="020B0604020202020204" pitchFamily="34" charset="0"/>
              <a:buChar char="•"/>
            </a:pPr>
            <a:r>
              <a:rPr lang="en-CA" sz="1000" dirty="0"/>
              <a:t>Provide targeted academic support for our diverse enrolments</a:t>
            </a:r>
            <a:endParaRPr lang="en-US" sz="1000" dirty="0"/>
          </a:p>
        </p:txBody>
      </p:sp>
      <p:sp>
        <p:nvSpPr>
          <p:cNvPr id="4" name="Slide Number Placeholder 3"/>
          <p:cNvSpPr>
            <a:spLocks noGrp="1"/>
          </p:cNvSpPr>
          <p:nvPr>
            <p:ph type="sldNum" sz="quarter" idx="10"/>
          </p:nvPr>
        </p:nvSpPr>
        <p:spPr/>
        <p:txBody>
          <a:bodyPr/>
          <a:lstStyle/>
          <a:p>
            <a:fld id="{B98B276A-07B9-4100-A2FF-3415A4505984}" type="slidenum">
              <a:rPr lang="en-US" smtClean="0"/>
              <a:t>13</a:t>
            </a:fld>
            <a:endParaRPr lang="en-US"/>
          </a:p>
        </p:txBody>
      </p:sp>
    </p:spTree>
    <p:extLst>
      <p:ext uri="{BB962C8B-B14F-4D97-AF65-F5344CB8AC3E}">
        <p14:creationId xmlns:p14="http://schemas.microsoft.com/office/powerpoint/2010/main" val="74064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PRIORITY 1 – Ensure sustainable growth in applied research</a:t>
            </a:r>
          </a:p>
          <a:p>
            <a:pPr marL="172252" indent="-172252">
              <a:buFont typeface="Arial" panose="020B0604020202020204" pitchFamily="34" charset="0"/>
              <a:buChar char="•"/>
            </a:pPr>
            <a:r>
              <a:rPr lang="en-CA" dirty="0"/>
              <a:t>Develop </a:t>
            </a:r>
            <a:r>
              <a:rPr lang="en-CA" dirty="0" smtClean="0"/>
              <a:t>a governance framework that will ensure effective integration of Applied Research into College planning, decision making, and reporting</a:t>
            </a:r>
          </a:p>
          <a:p>
            <a:pPr marL="172252" indent="-172252">
              <a:buFont typeface="Arial" panose="020B0604020202020204" pitchFamily="34" charset="0"/>
              <a:buChar char="•"/>
            </a:pPr>
            <a:r>
              <a:rPr lang="en-US" dirty="0" smtClean="0"/>
              <a:t>Sharpen our focus on business development, including the development of strategic partnerships and networks in areas of research focus</a:t>
            </a:r>
          </a:p>
          <a:p>
            <a:pPr marL="172252" indent="-172252">
              <a:buFont typeface="Arial" panose="020B0604020202020204" pitchFamily="34" charset="0"/>
              <a:buChar char="•"/>
            </a:pPr>
            <a:r>
              <a:rPr lang="en-US" dirty="0" smtClean="0"/>
              <a:t>Promote internal awareness of applied research and foster the development of a College-wide research community</a:t>
            </a:r>
          </a:p>
          <a:p>
            <a:pPr marL="172252" indent="-172252">
              <a:buFont typeface="Arial" panose="020B0604020202020204" pitchFamily="34" charset="0"/>
              <a:buChar char="•"/>
            </a:pPr>
            <a:r>
              <a:rPr lang="en-US" dirty="0" smtClean="0"/>
              <a:t>Strengthen the nexus between teaching and research</a:t>
            </a:r>
          </a:p>
          <a:p>
            <a:pPr marL="172252" indent="-172252">
              <a:buFont typeface="Arial" panose="020B0604020202020204" pitchFamily="34" charset="0"/>
              <a:buChar char="•"/>
            </a:pPr>
            <a:r>
              <a:rPr lang="en-US" dirty="0" smtClean="0"/>
              <a:t>Draw on our strengths in applied research and innovation to recruit talented researchers and engage our instructors</a:t>
            </a:r>
          </a:p>
          <a:p>
            <a:pPr lvl="0"/>
            <a:r>
              <a:rPr lang="en-US" b="1" dirty="0" smtClean="0"/>
              <a:t>PRIORITY 2 – Serve as a community resource</a:t>
            </a:r>
          </a:p>
          <a:p>
            <a:pPr marL="172252" indent="-172252">
              <a:buFont typeface="Arial" panose="020B0604020202020204" pitchFamily="34" charset="0"/>
              <a:buChar char="•"/>
            </a:pPr>
            <a:r>
              <a:rPr lang="en-US" dirty="0" smtClean="0"/>
              <a:t>Harness the multi-disciplinary talents, expertise and resources of the College to help address some of the key economic, environmental, and development challenges that the province faces.</a:t>
            </a:r>
          </a:p>
          <a:p>
            <a:pPr lvl="0"/>
            <a:r>
              <a:rPr lang="en-US" b="1" dirty="0" smtClean="0"/>
              <a:t>PRIORITY 3 – Expand national and international collaboration</a:t>
            </a:r>
          </a:p>
          <a:p>
            <a:pPr marL="172252" indent="-172252">
              <a:buFont typeface="Arial" panose="020B0604020202020204" pitchFamily="34" charset="0"/>
              <a:buChar char="•"/>
            </a:pPr>
            <a:r>
              <a:rPr lang="en-CA" dirty="0"/>
              <a:t>Seek new opportunities for national and international research collaboration</a:t>
            </a:r>
            <a:endParaRPr lang="en-US" dirty="0"/>
          </a:p>
          <a:p>
            <a:pPr marL="172252" indent="-172252">
              <a:buFont typeface="Arial" panose="020B0604020202020204" pitchFamily="34" charset="0"/>
              <a:buChar char="•"/>
            </a:pPr>
            <a:r>
              <a:rPr lang="en-CA" dirty="0"/>
              <a:t>Create opportunities for applied research staff and student international exchanges and placements</a:t>
            </a:r>
            <a:endParaRPr lang="en-US" dirty="0"/>
          </a:p>
          <a:p>
            <a:pPr marL="172252" indent="-172252">
              <a:buFont typeface="Arial" panose="020B0604020202020204" pitchFamily="34" charset="0"/>
              <a:buChar char="•"/>
            </a:pPr>
            <a:r>
              <a:rPr lang="en-CA" dirty="0"/>
              <a:t>Promote Red River College as an international destination of choice for students and faculty from other countries</a:t>
            </a:r>
            <a:endParaRPr lang="en-US" dirty="0"/>
          </a:p>
          <a:p>
            <a:pPr marL="172252" indent="-17225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98B276A-07B9-4100-A2FF-3415A4505984}" type="slidenum">
              <a:rPr lang="en-US" smtClean="0"/>
              <a:t>14</a:t>
            </a:fld>
            <a:endParaRPr lang="en-US"/>
          </a:p>
        </p:txBody>
      </p:sp>
    </p:spTree>
    <p:extLst>
      <p:ext uri="{BB962C8B-B14F-4D97-AF65-F5344CB8AC3E}">
        <p14:creationId xmlns:p14="http://schemas.microsoft.com/office/powerpoint/2010/main" val="129203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15</a:t>
            </a:fld>
            <a:endParaRPr lang="en-US"/>
          </a:p>
        </p:txBody>
      </p:sp>
    </p:spTree>
    <p:extLst>
      <p:ext uri="{BB962C8B-B14F-4D97-AF65-F5344CB8AC3E}">
        <p14:creationId xmlns:p14="http://schemas.microsoft.com/office/powerpoint/2010/main" val="81506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2</a:t>
            </a:fld>
            <a:endParaRPr lang="en-US"/>
          </a:p>
        </p:txBody>
      </p:sp>
    </p:spTree>
    <p:extLst>
      <p:ext uri="{BB962C8B-B14F-4D97-AF65-F5344CB8AC3E}">
        <p14:creationId xmlns:p14="http://schemas.microsoft.com/office/powerpoint/2010/main" val="64042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3</a:t>
            </a:fld>
            <a:endParaRPr lang="en-US"/>
          </a:p>
        </p:txBody>
      </p:sp>
    </p:spTree>
    <p:extLst>
      <p:ext uri="{BB962C8B-B14F-4D97-AF65-F5344CB8AC3E}">
        <p14:creationId xmlns:p14="http://schemas.microsoft.com/office/powerpoint/2010/main" val="64971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4</a:t>
            </a:fld>
            <a:endParaRPr lang="en-US"/>
          </a:p>
        </p:txBody>
      </p:sp>
    </p:spTree>
    <p:extLst>
      <p:ext uri="{BB962C8B-B14F-4D97-AF65-F5344CB8AC3E}">
        <p14:creationId xmlns:p14="http://schemas.microsoft.com/office/powerpoint/2010/main" val="184428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5</a:t>
            </a:fld>
            <a:endParaRPr lang="en-US"/>
          </a:p>
        </p:txBody>
      </p:sp>
    </p:spTree>
    <p:extLst>
      <p:ext uri="{BB962C8B-B14F-4D97-AF65-F5344CB8AC3E}">
        <p14:creationId xmlns:p14="http://schemas.microsoft.com/office/powerpoint/2010/main" val="225984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 Economy – 63% require post-secondary education</a:t>
            </a:r>
          </a:p>
          <a:p>
            <a:endParaRPr lang="en-US" dirty="0" smtClean="0"/>
          </a:p>
          <a:p>
            <a:r>
              <a:rPr lang="en-US" dirty="0" smtClean="0"/>
              <a:t>Migration – International Education / aggressive immigration policies</a:t>
            </a:r>
          </a:p>
          <a:p>
            <a:endParaRPr lang="en-US" dirty="0"/>
          </a:p>
          <a:p>
            <a:pPr lvl="0"/>
            <a:r>
              <a:rPr lang="en-US" dirty="0" smtClean="0"/>
              <a:t>Indigenous Achievement –</a:t>
            </a:r>
            <a:r>
              <a:rPr lang="en-CA" dirty="0" smtClean="0"/>
              <a:t>Manitoba Collaborative Indigenous Education Blueprint for Universities, Colleges and Public School Boards, September 201</a:t>
            </a:r>
            <a:r>
              <a:rPr lang="en-US" dirty="0" smtClean="0"/>
              <a:t>5</a:t>
            </a:r>
          </a:p>
          <a:p>
            <a:endParaRPr lang="en-US" dirty="0"/>
          </a:p>
          <a:p>
            <a:r>
              <a:rPr lang="en-US" dirty="0" smtClean="0"/>
              <a:t>Provincial Policy – Partnerships / Collaboration</a:t>
            </a:r>
            <a:endParaRPr lang="en-US" dirty="0"/>
          </a:p>
        </p:txBody>
      </p:sp>
      <p:sp>
        <p:nvSpPr>
          <p:cNvPr id="4" name="Slide Number Placeholder 3"/>
          <p:cNvSpPr>
            <a:spLocks noGrp="1"/>
          </p:cNvSpPr>
          <p:nvPr>
            <p:ph type="sldNum" sz="quarter" idx="10"/>
          </p:nvPr>
        </p:nvSpPr>
        <p:spPr/>
        <p:txBody>
          <a:bodyPr/>
          <a:lstStyle/>
          <a:p>
            <a:fld id="{B98B276A-07B9-4100-A2FF-3415A4505984}" type="slidenum">
              <a:rPr lang="en-US" smtClean="0"/>
              <a:t>6</a:t>
            </a:fld>
            <a:endParaRPr lang="en-US"/>
          </a:p>
        </p:txBody>
      </p:sp>
    </p:spTree>
    <p:extLst>
      <p:ext uri="{BB962C8B-B14F-4D97-AF65-F5344CB8AC3E}">
        <p14:creationId xmlns:p14="http://schemas.microsoft.com/office/powerpoint/2010/main" val="47143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7</a:t>
            </a:fld>
            <a:endParaRPr lang="en-US"/>
          </a:p>
        </p:txBody>
      </p:sp>
    </p:spTree>
    <p:extLst>
      <p:ext uri="{BB962C8B-B14F-4D97-AF65-F5344CB8AC3E}">
        <p14:creationId xmlns:p14="http://schemas.microsoft.com/office/powerpoint/2010/main" val="202120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8</a:t>
            </a:fld>
            <a:endParaRPr lang="en-US"/>
          </a:p>
        </p:txBody>
      </p:sp>
    </p:spTree>
    <p:extLst>
      <p:ext uri="{BB962C8B-B14F-4D97-AF65-F5344CB8AC3E}">
        <p14:creationId xmlns:p14="http://schemas.microsoft.com/office/powerpoint/2010/main" val="296621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B276A-07B9-4100-A2FF-3415A4505984}" type="slidenum">
              <a:rPr lang="en-US" smtClean="0"/>
              <a:t>9</a:t>
            </a:fld>
            <a:endParaRPr lang="en-US"/>
          </a:p>
        </p:txBody>
      </p:sp>
    </p:spTree>
    <p:extLst>
      <p:ext uri="{BB962C8B-B14F-4D97-AF65-F5344CB8AC3E}">
        <p14:creationId xmlns:p14="http://schemas.microsoft.com/office/powerpoint/2010/main" val="2216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76FC3-97AB-C045-9FA4-BC46BA53792D}"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158710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76FC3-97AB-C045-9FA4-BC46BA53792D}"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361265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76FC3-97AB-C045-9FA4-BC46BA53792D}"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289986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76FC3-97AB-C045-9FA4-BC46BA53792D}"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275043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6FC3-97AB-C045-9FA4-BC46BA53792D}"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11830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76FC3-97AB-C045-9FA4-BC46BA53792D}"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77203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76FC3-97AB-C045-9FA4-BC46BA53792D}"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4617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76FC3-97AB-C045-9FA4-BC46BA53792D}"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154730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6FC3-97AB-C045-9FA4-BC46BA53792D}"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19237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76FC3-97AB-C045-9FA4-BC46BA53792D}"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359681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76FC3-97AB-C045-9FA4-BC46BA53792D}"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41FE-9C35-2D4D-B247-19055B64E1EA}" type="slidenum">
              <a:rPr lang="en-US" smtClean="0"/>
              <a:t>‹#›</a:t>
            </a:fld>
            <a:endParaRPr lang="en-US"/>
          </a:p>
        </p:txBody>
      </p:sp>
    </p:spTree>
    <p:extLst>
      <p:ext uri="{BB962C8B-B14F-4D97-AF65-F5344CB8AC3E}">
        <p14:creationId xmlns:p14="http://schemas.microsoft.com/office/powerpoint/2010/main" val="88471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76FC3-97AB-C045-9FA4-BC46BA53792D}" type="datetimeFigureOut">
              <a:rPr lang="en-US" smtClean="0"/>
              <a:t>4/13/2016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641FE-9C35-2D4D-B247-19055B64E1EA}" type="slidenum">
              <a:rPr lang="en-US" smtClean="0"/>
              <a:t>‹#›</a:t>
            </a:fld>
            <a:endParaRPr lang="en-US" dirty="0"/>
          </a:p>
        </p:txBody>
      </p:sp>
    </p:spTree>
    <p:extLst>
      <p:ext uri="{BB962C8B-B14F-4D97-AF65-F5344CB8AC3E}">
        <p14:creationId xmlns:p14="http://schemas.microsoft.com/office/powerpoint/2010/main" val="138556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3" y="-9984"/>
            <a:ext cx="3628295" cy="685800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eneral_powerpoint - top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3" y="-9984"/>
            <a:ext cx="9144000" cy="6858000"/>
          </a:xfrm>
          <a:prstGeom prst="rect">
            <a:avLst/>
          </a:prstGeom>
        </p:spPr>
      </p:pic>
      <p:pic>
        <p:nvPicPr>
          <p:cNvPr id="6" name="Picture 5" descr="15891549301_0cb9bb4747_o"/>
          <p:cNvPicPr>
            <a:picLocks noChangeAspect="1" noChangeArrowheads="1"/>
          </p:cNvPicPr>
          <p:nvPr/>
        </p:nvPicPr>
        <p:blipFill>
          <a:blip r:embed="rId4" cstate="print">
            <a:extLst>
              <a:ext uri="{28A0092B-C50C-407E-A947-70E740481C1C}">
                <a14:useLocalDpi xmlns:a14="http://schemas.microsoft.com/office/drawing/2010/main" val="0"/>
              </a:ext>
            </a:extLst>
          </a:blip>
          <a:srcRect t="3018" b="10960"/>
          <a:stretch>
            <a:fillRect/>
          </a:stretch>
        </p:blipFill>
        <p:spPr bwMode="auto">
          <a:xfrm>
            <a:off x="3583512" y="-398604"/>
            <a:ext cx="5605272" cy="72466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itle 1"/>
          <p:cNvSpPr txBox="1">
            <a:spLocks/>
          </p:cNvSpPr>
          <p:nvPr/>
        </p:nvSpPr>
        <p:spPr>
          <a:xfrm>
            <a:off x="362197" y="218616"/>
            <a:ext cx="3174420" cy="5105400"/>
          </a:xfrm>
          <a:prstGeom prst="rect">
            <a:avLst/>
          </a:prstGeom>
        </p:spPr>
        <p:txBody>
          <a:bodyPr vert="horz" lIns="91440" tIns="45720" rIns="91440" bIns="45720" rtlCol="0" anchor="ctr">
            <a:normAutofit fontScale="90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en-US" sz="6000" dirty="0" smtClean="0">
                <a:solidFill>
                  <a:schemeClr val="bg1"/>
                </a:solidFill>
                <a:latin typeface="Arial Narrow" panose="020B0606020202030204" pitchFamily="34" charset="0"/>
                <a:cs typeface="Arial" panose="020B0604020202020204" pitchFamily="34" charset="0"/>
              </a:rPr>
              <a:t>Update:</a:t>
            </a:r>
          </a:p>
          <a:p>
            <a:pPr algn="l"/>
            <a:r>
              <a:rPr lang="en-US" sz="6000" dirty="0" smtClean="0">
                <a:solidFill>
                  <a:schemeClr val="bg1"/>
                </a:solidFill>
                <a:latin typeface="Arial Narrow" panose="020B0606020202030204" pitchFamily="34" charset="0"/>
                <a:cs typeface="Arial" panose="020B0604020202020204" pitchFamily="34" charset="0"/>
              </a:rPr>
              <a:t>Academic and Research Plan</a:t>
            </a:r>
            <a:br>
              <a:rPr lang="en-US" sz="6000" dirty="0" smtClean="0">
                <a:solidFill>
                  <a:schemeClr val="bg1"/>
                </a:solidFill>
                <a:latin typeface="Arial Narrow" panose="020B0606020202030204" pitchFamily="34" charset="0"/>
                <a:cs typeface="Arial" panose="020B0604020202020204" pitchFamily="34" charset="0"/>
              </a:rPr>
            </a:br>
            <a:endParaRPr lang="en-CA" sz="6000" dirty="0">
              <a:solidFill>
                <a:schemeClr val="bg1"/>
              </a:solidFill>
              <a:latin typeface="Arial Narrow" panose="020B0606020202030204" pitchFamily="34" charset="0"/>
              <a:cs typeface="Arial" panose="020B0604020202020204" pitchFamily="34" charset="0"/>
            </a:endParaRPr>
          </a:p>
        </p:txBody>
      </p:sp>
      <p:sp>
        <p:nvSpPr>
          <p:cNvPr id="8" name="Subtitle 2"/>
          <p:cNvSpPr txBox="1">
            <a:spLocks/>
          </p:cNvSpPr>
          <p:nvPr/>
        </p:nvSpPr>
        <p:spPr>
          <a:xfrm>
            <a:off x="427896" y="5266705"/>
            <a:ext cx="2647813" cy="1068781"/>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800" smtClean="0">
                <a:solidFill>
                  <a:schemeClr val="bg1"/>
                </a:solidFill>
                <a:latin typeface="Arial" panose="020B0604020202020204" pitchFamily="34" charset="0"/>
                <a:cs typeface="Arial" panose="020B0604020202020204" pitchFamily="34" charset="0"/>
              </a:rPr>
              <a:t>Christine </a:t>
            </a:r>
            <a:r>
              <a:rPr lang="en-US" smtClean="0">
                <a:solidFill>
                  <a:schemeClr val="bg1"/>
                </a:solidFill>
                <a:latin typeface="Arial" panose="020B0604020202020204" pitchFamily="34" charset="0"/>
                <a:cs typeface="Arial" panose="020B0604020202020204" pitchFamily="34" charset="0"/>
              </a:rPr>
              <a:t>Watson</a:t>
            </a:r>
            <a:r>
              <a:rPr lang="en-US" sz="180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PhD</a:t>
            </a:r>
          </a:p>
          <a:p>
            <a:pPr marL="0" indent="0">
              <a:buNone/>
            </a:pPr>
            <a:r>
              <a:rPr lang="en-US" sz="1400" dirty="0" smtClean="0">
                <a:solidFill>
                  <a:schemeClr val="bg1"/>
                </a:solidFill>
                <a:latin typeface="Arial" panose="020B0604020202020204" pitchFamily="34" charset="0"/>
                <a:cs typeface="Arial" panose="020B0604020202020204" pitchFamily="34" charset="0"/>
              </a:rPr>
              <a:t>VP Academic &amp; Research (Interim)</a:t>
            </a:r>
          </a:p>
          <a:p>
            <a:pPr marL="0" indent="0">
              <a:buNone/>
            </a:pPr>
            <a:r>
              <a:rPr lang="en-US" sz="1400" dirty="0" smtClean="0">
                <a:solidFill>
                  <a:schemeClr val="bg1"/>
                </a:solidFill>
                <a:latin typeface="Arial" panose="020B0604020202020204" pitchFamily="34" charset="0"/>
                <a:cs typeface="Arial" panose="020B0604020202020204" pitchFamily="34" charset="0"/>
              </a:rPr>
              <a:t>April, 2016</a:t>
            </a:r>
            <a:endParaRPr lang="en-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556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754326"/>
          </a:xfrm>
          <a:prstGeom prst="rect">
            <a:avLst/>
          </a:prstGeom>
          <a:noFill/>
        </p:spPr>
        <p:txBody>
          <a:bodyPr wrap="square" rtlCol="0">
            <a:spAutoFit/>
          </a:bodyPr>
          <a:lstStyle/>
          <a:p>
            <a:r>
              <a:rPr lang="en-US" sz="3600" dirty="0" smtClean="0">
                <a:solidFill>
                  <a:schemeClr val="bg1"/>
                </a:solidFill>
                <a:latin typeface="Arial"/>
                <a:cs typeface="Arial"/>
              </a:rPr>
              <a:t>Take-</a:t>
            </a:r>
            <a:r>
              <a:rPr lang="en-US" sz="3600" dirty="0" err="1" smtClean="0">
                <a:solidFill>
                  <a:schemeClr val="bg1"/>
                </a:solidFill>
                <a:latin typeface="Arial"/>
                <a:cs typeface="Arial"/>
              </a:rPr>
              <a:t>aways</a:t>
            </a:r>
            <a:r>
              <a:rPr lang="en-US" sz="3600" dirty="0" smtClean="0">
                <a:solidFill>
                  <a:schemeClr val="bg1"/>
                </a:solidFill>
                <a:latin typeface="Arial"/>
                <a:cs typeface="Arial"/>
              </a:rPr>
              <a:t> from consultation</a:t>
            </a:r>
            <a:endParaRPr lang="en-US" sz="3600" dirty="0">
              <a:solidFill>
                <a:schemeClr val="bg1"/>
              </a:solidFill>
              <a:latin typeface="Arial"/>
              <a:cs typeface="Arial"/>
            </a:endParaRPr>
          </a:p>
        </p:txBody>
      </p:sp>
      <p:sp>
        <p:nvSpPr>
          <p:cNvPr id="3" name="TextBox 2"/>
          <p:cNvSpPr txBox="1"/>
          <p:nvPr/>
        </p:nvSpPr>
        <p:spPr>
          <a:xfrm>
            <a:off x="3952754" y="616162"/>
            <a:ext cx="4941864" cy="2349105"/>
          </a:xfrm>
          <a:prstGeom prst="rect">
            <a:avLst/>
          </a:prstGeom>
          <a:noFill/>
        </p:spPr>
        <p:txBody>
          <a:bodyPr wrap="square" rtlCol="0">
            <a:spAutoFit/>
          </a:bodyPr>
          <a:lstStyle/>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Strong brand to build on</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A need to reach out more to employers</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A need to focus on quality and agility:</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“fast QA”</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Need to move from “good enough” to “great”</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4001642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200329"/>
          </a:xfrm>
          <a:prstGeom prst="rect">
            <a:avLst/>
          </a:prstGeom>
          <a:noFill/>
        </p:spPr>
        <p:txBody>
          <a:bodyPr wrap="square" rtlCol="0">
            <a:spAutoFit/>
          </a:bodyPr>
          <a:lstStyle/>
          <a:p>
            <a:r>
              <a:rPr lang="en-US" sz="3600" dirty="0" smtClean="0">
                <a:solidFill>
                  <a:schemeClr val="bg1"/>
                </a:solidFill>
                <a:latin typeface="Arial"/>
                <a:cs typeface="Arial"/>
              </a:rPr>
              <a:t>Three Themes</a:t>
            </a:r>
            <a:endParaRPr lang="en-US" sz="3600" dirty="0">
              <a:solidFill>
                <a:schemeClr val="bg1"/>
              </a:solidFill>
              <a:latin typeface="Arial"/>
              <a:cs typeface="Arial"/>
            </a:endParaRPr>
          </a:p>
        </p:txBody>
      </p:sp>
      <p:sp>
        <p:nvSpPr>
          <p:cNvPr id="3" name="TextBox 2"/>
          <p:cNvSpPr txBox="1"/>
          <p:nvPr/>
        </p:nvSpPr>
        <p:spPr>
          <a:xfrm>
            <a:off x="3952754" y="1203991"/>
            <a:ext cx="4941864" cy="3200876"/>
          </a:xfrm>
          <a:prstGeom prst="rect">
            <a:avLst/>
          </a:prstGeom>
          <a:noFill/>
        </p:spPr>
        <p:txBody>
          <a:bodyPr wrap="square" rtlCol="0">
            <a:spAutoFit/>
          </a:bodyPr>
          <a:lstStyle/>
          <a:p>
            <a:pPr marL="457200" indent="-457200">
              <a:lnSpc>
                <a:spcPct val="108000"/>
              </a:lnSpc>
              <a:spcAft>
                <a:spcPts val="2400"/>
              </a:spcAft>
              <a:buFont typeface="+mj-lt"/>
              <a:buAutoNum type="arabicPeriod"/>
            </a:pPr>
            <a:r>
              <a:rPr lang="en-US" sz="3000" dirty="0" smtClean="0">
                <a:latin typeface="Arial" panose="020B0604020202020204" pitchFamily="34" charset="0"/>
                <a:cs typeface="Arial" panose="020B0604020202020204" pitchFamily="34" charset="0"/>
              </a:rPr>
              <a:t>Sharpen Strategic Focus</a:t>
            </a:r>
          </a:p>
          <a:p>
            <a:pPr marL="457200" indent="-457200">
              <a:lnSpc>
                <a:spcPct val="108000"/>
              </a:lnSpc>
              <a:spcAft>
                <a:spcPts val="2400"/>
              </a:spcAft>
              <a:buFont typeface="+mj-lt"/>
              <a:buAutoNum type="arabicPeriod"/>
            </a:pPr>
            <a:r>
              <a:rPr lang="en-US" sz="3000" dirty="0" smtClean="0">
                <a:latin typeface="Arial" panose="020B0604020202020204" pitchFamily="34" charset="0"/>
                <a:cs typeface="Arial" panose="020B0604020202020204" pitchFamily="34" charset="0"/>
              </a:rPr>
              <a:t>Drive Academic Excellence</a:t>
            </a:r>
          </a:p>
          <a:p>
            <a:pPr marL="457200" indent="-457200">
              <a:lnSpc>
                <a:spcPct val="108000"/>
              </a:lnSpc>
              <a:spcAft>
                <a:spcPts val="2400"/>
              </a:spcAft>
              <a:buFont typeface="+mj-lt"/>
              <a:buAutoNum type="arabicPeriod"/>
            </a:pPr>
            <a:r>
              <a:rPr lang="en-US" sz="3000" dirty="0" smtClean="0">
                <a:latin typeface="Arial" panose="020B0604020202020204" pitchFamily="34" charset="0"/>
                <a:cs typeface="Arial" panose="020B0604020202020204" pitchFamily="34" charset="0"/>
              </a:rPr>
              <a:t>Accelerate Research</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and Innovation</a:t>
            </a:r>
            <a:endParaRPr lang="en-US" sz="3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3657436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754326"/>
          </a:xfrm>
          <a:prstGeom prst="rect">
            <a:avLst/>
          </a:prstGeom>
          <a:noFill/>
        </p:spPr>
        <p:txBody>
          <a:bodyPr wrap="square" rtlCol="0">
            <a:spAutoFit/>
          </a:bodyPr>
          <a:lstStyle/>
          <a:p>
            <a:r>
              <a:rPr lang="en-US" sz="3600" b="1" dirty="0" smtClean="0">
                <a:solidFill>
                  <a:schemeClr val="bg1"/>
                </a:solidFill>
                <a:latin typeface="Arial"/>
                <a:cs typeface="Arial"/>
              </a:rPr>
              <a:t>1. </a:t>
            </a:r>
            <a:r>
              <a:rPr lang="en-US" sz="3600" dirty="0" smtClean="0">
                <a:solidFill>
                  <a:schemeClr val="bg1"/>
                </a:solidFill>
                <a:latin typeface="Arial"/>
                <a:cs typeface="Arial"/>
              </a:rPr>
              <a:t>Sharpen Strategic Focus</a:t>
            </a:r>
            <a:endParaRPr lang="en-US" sz="3600" dirty="0">
              <a:solidFill>
                <a:schemeClr val="bg1"/>
              </a:solidFill>
              <a:latin typeface="Arial"/>
              <a:cs typeface="Arial"/>
            </a:endParaRPr>
          </a:p>
        </p:txBody>
      </p:sp>
      <p:sp>
        <p:nvSpPr>
          <p:cNvPr id="3" name="TextBox 2"/>
          <p:cNvSpPr txBox="1"/>
          <p:nvPr/>
        </p:nvSpPr>
        <p:spPr>
          <a:xfrm>
            <a:off x="3952754" y="616162"/>
            <a:ext cx="4941864" cy="2648289"/>
          </a:xfrm>
          <a:prstGeom prst="rect">
            <a:avLst/>
          </a:prstGeom>
          <a:noFill/>
        </p:spPr>
        <p:txBody>
          <a:bodyPr wrap="square" rtlCol="0">
            <a:spAutoFit/>
          </a:bodyPr>
          <a:lstStyle/>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Shape our College through program planning</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Open doors through partnerships and pathways</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Create opportunities in Indigenous Education</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Lead the way in International </a:t>
            </a: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ducation</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300725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754326"/>
          </a:xfrm>
          <a:prstGeom prst="rect">
            <a:avLst/>
          </a:prstGeom>
          <a:noFill/>
        </p:spPr>
        <p:txBody>
          <a:bodyPr wrap="square" rtlCol="0">
            <a:spAutoFit/>
          </a:bodyPr>
          <a:lstStyle/>
          <a:p>
            <a:r>
              <a:rPr lang="en-US" sz="3600" b="1" dirty="0" smtClean="0">
                <a:solidFill>
                  <a:schemeClr val="bg1"/>
                </a:solidFill>
                <a:latin typeface="Arial"/>
                <a:cs typeface="Arial"/>
              </a:rPr>
              <a:t>2. </a:t>
            </a:r>
            <a:r>
              <a:rPr lang="en-US" sz="3600" dirty="0" smtClean="0">
                <a:solidFill>
                  <a:schemeClr val="bg1"/>
                </a:solidFill>
                <a:latin typeface="Arial"/>
                <a:cs typeface="Arial"/>
              </a:rPr>
              <a:t>Drive Academic </a:t>
            </a:r>
            <a:r>
              <a:rPr lang="en-US" sz="3600" dirty="0">
                <a:solidFill>
                  <a:schemeClr val="bg1"/>
                </a:solidFill>
                <a:latin typeface="Arial"/>
                <a:cs typeface="Arial"/>
              </a:rPr>
              <a:t>E</a:t>
            </a:r>
            <a:r>
              <a:rPr lang="en-US" sz="3600" dirty="0" smtClean="0">
                <a:solidFill>
                  <a:schemeClr val="bg1"/>
                </a:solidFill>
                <a:latin typeface="Arial"/>
                <a:cs typeface="Arial"/>
              </a:rPr>
              <a:t>xcellence</a:t>
            </a:r>
            <a:endParaRPr lang="en-US" sz="3600" dirty="0">
              <a:solidFill>
                <a:schemeClr val="bg1"/>
              </a:solidFill>
              <a:latin typeface="Arial"/>
              <a:cs typeface="Arial"/>
            </a:endParaRPr>
          </a:p>
        </p:txBody>
      </p:sp>
      <p:sp>
        <p:nvSpPr>
          <p:cNvPr id="3" name="TextBox 2"/>
          <p:cNvSpPr txBox="1"/>
          <p:nvPr/>
        </p:nvSpPr>
        <p:spPr>
          <a:xfrm>
            <a:off x="3952754" y="616162"/>
            <a:ext cx="4941864" cy="1750736"/>
          </a:xfrm>
          <a:prstGeom prst="rect">
            <a:avLst/>
          </a:prstGeom>
          <a:noFill/>
        </p:spPr>
        <p:txBody>
          <a:bodyPr wrap="square" rtlCol="0">
            <a:spAutoFit/>
          </a:bodyPr>
          <a:lstStyle/>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Support teaching excellence</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Pursue quality improvement</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Drive program innovation</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Strengthen student advising and support</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1830947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2308324"/>
          </a:xfrm>
          <a:prstGeom prst="rect">
            <a:avLst/>
          </a:prstGeom>
          <a:noFill/>
        </p:spPr>
        <p:txBody>
          <a:bodyPr wrap="square" rtlCol="0">
            <a:spAutoFit/>
          </a:bodyPr>
          <a:lstStyle/>
          <a:p>
            <a:r>
              <a:rPr lang="en-US" sz="3600" b="1" dirty="0" smtClean="0">
                <a:solidFill>
                  <a:schemeClr val="bg1"/>
                </a:solidFill>
                <a:latin typeface="Arial"/>
                <a:cs typeface="Arial"/>
              </a:rPr>
              <a:t>3. </a:t>
            </a:r>
            <a:r>
              <a:rPr lang="en-US" sz="3600" dirty="0" smtClean="0">
                <a:solidFill>
                  <a:schemeClr val="bg1"/>
                </a:solidFill>
                <a:latin typeface="Arial"/>
                <a:cs typeface="Arial"/>
              </a:rPr>
              <a:t>Accelerate Research and Innovation</a:t>
            </a:r>
            <a:endParaRPr lang="en-US" sz="3600" dirty="0">
              <a:solidFill>
                <a:schemeClr val="bg1"/>
              </a:solidFill>
              <a:latin typeface="Arial"/>
              <a:cs typeface="Arial"/>
            </a:endParaRPr>
          </a:p>
        </p:txBody>
      </p:sp>
      <p:sp>
        <p:nvSpPr>
          <p:cNvPr id="3" name="TextBox 2"/>
          <p:cNvSpPr txBox="1"/>
          <p:nvPr/>
        </p:nvSpPr>
        <p:spPr>
          <a:xfrm>
            <a:off x="3952754" y="616162"/>
            <a:ext cx="4941864" cy="1896032"/>
          </a:xfrm>
          <a:prstGeom prst="rect">
            <a:avLst/>
          </a:prstGeom>
          <a:noFill/>
        </p:spPr>
        <p:txBody>
          <a:bodyPr wrap="square" rtlCol="0">
            <a:spAutoFit/>
          </a:bodyPr>
          <a:lstStyle/>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Ensure sustainable growth in applied research</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Serve as a community resource</a:t>
            </a:r>
          </a:p>
          <a:p>
            <a:pPr marL="342900" indent="-342900">
              <a:lnSpc>
                <a:spcPct val="108000"/>
              </a:lnSpc>
              <a:spcAft>
                <a:spcPts val="1200"/>
              </a:spcAft>
              <a:buFont typeface="+mj-lt"/>
              <a:buAutoNum type="arabicPeriod"/>
            </a:pPr>
            <a:r>
              <a:rPr lang="en-US" dirty="0" smtClean="0">
                <a:latin typeface="Arial" panose="020B0604020202020204" pitchFamily="34" charset="0"/>
                <a:cs typeface="Arial" panose="020B0604020202020204" pitchFamily="34" charset="0"/>
              </a:rPr>
              <a:t>Expand national and international collaboration</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13</a:t>
            </a:r>
            <a:endParaRPr lang="en-US" dirty="0">
              <a:solidFill>
                <a:schemeClr val="bg1"/>
              </a:solidFill>
            </a:endParaRPr>
          </a:p>
        </p:txBody>
      </p:sp>
    </p:spTree>
    <p:extLst>
      <p:ext uri="{BB962C8B-B14F-4D97-AF65-F5344CB8AC3E}">
        <p14:creationId xmlns:p14="http://schemas.microsoft.com/office/powerpoint/2010/main" val="4065841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5678" y="1371632"/>
            <a:ext cx="5486400" cy="2953349"/>
          </a:xfrm>
          <a:prstGeom prst="rect">
            <a:avLst/>
          </a:prstGeom>
        </p:spPr>
      </p:pic>
      <p:sp>
        <p:nvSpPr>
          <p:cNvPr id="9" name="TextBox 8"/>
          <p:cNvSpPr txBox="1"/>
          <p:nvPr/>
        </p:nvSpPr>
        <p:spPr>
          <a:xfrm>
            <a:off x="629392" y="3068393"/>
            <a:ext cx="1306286" cy="830997"/>
          </a:xfrm>
          <a:prstGeom prst="rect">
            <a:avLst/>
          </a:prstGeom>
          <a:noFill/>
        </p:spPr>
        <p:txBody>
          <a:bodyPr wrap="square" rtlCol="0">
            <a:spAutoFit/>
          </a:bodyPr>
          <a:lstStyle/>
          <a:p>
            <a:pPr algn="r"/>
            <a:r>
              <a:rPr lang="en-US" sz="2400" b="1" dirty="0" smtClean="0">
                <a:solidFill>
                  <a:srgbClr val="00CC66"/>
                </a:solidFill>
              </a:rPr>
              <a:t>Good Enough</a:t>
            </a:r>
            <a:endParaRPr lang="en-US" sz="2400" b="1" dirty="0">
              <a:solidFill>
                <a:srgbClr val="00CC66"/>
              </a:solidFill>
            </a:endParaRPr>
          </a:p>
        </p:txBody>
      </p:sp>
      <p:sp>
        <p:nvSpPr>
          <p:cNvPr id="10" name="TextBox 9"/>
          <p:cNvSpPr txBox="1"/>
          <p:nvPr/>
        </p:nvSpPr>
        <p:spPr>
          <a:xfrm>
            <a:off x="7297387" y="3062208"/>
            <a:ext cx="1377538" cy="675925"/>
          </a:xfrm>
          <a:prstGeom prst="rect">
            <a:avLst/>
          </a:prstGeom>
          <a:noFill/>
        </p:spPr>
        <p:txBody>
          <a:bodyPr wrap="square" rtlCol="0">
            <a:spAutoFit/>
          </a:bodyPr>
          <a:lstStyle/>
          <a:p>
            <a:r>
              <a:rPr lang="en-US" sz="2400" b="1" dirty="0" smtClean="0">
                <a:solidFill>
                  <a:srgbClr val="FF0000"/>
                </a:solidFill>
              </a:rPr>
              <a:t>Great</a:t>
            </a:r>
            <a:endParaRPr lang="en-US" sz="2400" b="1" dirty="0">
              <a:solidFill>
                <a:srgbClr val="FF0000"/>
              </a:solidFill>
            </a:endParaRPr>
          </a:p>
        </p:txBody>
      </p:sp>
      <p:grpSp>
        <p:nvGrpSpPr>
          <p:cNvPr id="11" name="Group 10"/>
          <p:cNvGrpSpPr/>
          <p:nvPr/>
        </p:nvGrpSpPr>
        <p:grpSpPr>
          <a:xfrm rot="279668">
            <a:off x="3251345" y="3739236"/>
            <a:ext cx="2691278" cy="306156"/>
            <a:chOff x="2591729" y="401626"/>
            <a:chExt cx="2906445" cy="287627"/>
          </a:xfrm>
        </p:grpSpPr>
        <p:sp>
          <p:nvSpPr>
            <p:cNvPr id="12" name="Left Arrow 11"/>
            <p:cNvSpPr/>
            <p:nvPr/>
          </p:nvSpPr>
          <p:spPr>
            <a:xfrm rot="21330880">
              <a:off x="2591729" y="518921"/>
              <a:ext cx="1454728" cy="170332"/>
            </a:xfrm>
            <a:prstGeom prst="leftArrow">
              <a:avLst>
                <a:gd name="adj1" fmla="val 50000"/>
                <a:gd name="adj2" fmla="val 119719"/>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Left Arrow 12"/>
            <p:cNvSpPr/>
            <p:nvPr/>
          </p:nvSpPr>
          <p:spPr>
            <a:xfrm rot="21330880">
              <a:off x="4043446" y="401626"/>
              <a:ext cx="1454728" cy="170332"/>
            </a:xfrm>
            <a:prstGeom prst="leftArrow">
              <a:avLst>
                <a:gd name="adj1" fmla="val 50000"/>
                <a:gd name="adj2" fmla="val 119719"/>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4" name="Oval 13"/>
          <p:cNvSpPr/>
          <p:nvPr/>
        </p:nvSpPr>
        <p:spPr>
          <a:xfrm>
            <a:off x="4266141" y="3706296"/>
            <a:ext cx="752886" cy="752886"/>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18805" y="4118203"/>
            <a:ext cx="5278582" cy="70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7677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 y="0"/>
            <a:ext cx="9144000" cy="6858000"/>
          </a:xfrm>
          <a:prstGeom prst="rect">
            <a:avLst/>
          </a:prstGeom>
        </p:spPr>
      </p:pic>
      <p:sp>
        <p:nvSpPr>
          <p:cNvPr id="6" name="TextBox 5"/>
          <p:cNvSpPr txBox="1"/>
          <p:nvPr/>
        </p:nvSpPr>
        <p:spPr>
          <a:xfrm>
            <a:off x="516577" y="3477297"/>
            <a:ext cx="3125985" cy="2123658"/>
          </a:xfrm>
          <a:prstGeom prst="rect">
            <a:avLst/>
          </a:prstGeom>
          <a:noFill/>
        </p:spPr>
        <p:txBody>
          <a:bodyPr wrap="square" rtlCol="0">
            <a:spAutoFit/>
          </a:bodyPr>
          <a:lstStyle/>
          <a:p>
            <a:r>
              <a:rPr lang="en-US" sz="3300" dirty="0" smtClean="0">
                <a:solidFill>
                  <a:schemeClr val="bg1"/>
                </a:solidFill>
                <a:latin typeface="Arial"/>
                <a:cs typeface="Arial"/>
              </a:rPr>
              <a:t>Academic and Research Plan</a:t>
            </a:r>
            <a:br>
              <a:rPr lang="en-US" sz="3300" dirty="0" smtClean="0">
                <a:solidFill>
                  <a:schemeClr val="bg1"/>
                </a:solidFill>
                <a:latin typeface="Arial"/>
                <a:cs typeface="Arial"/>
              </a:rPr>
            </a:br>
            <a:r>
              <a:rPr lang="en-US" sz="3300" dirty="0" smtClean="0">
                <a:solidFill>
                  <a:schemeClr val="bg1"/>
                </a:solidFill>
                <a:latin typeface="Arial"/>
                <a:cs typeface="Arial"/>
              </a:rPr>
              <a:t>Executive Mandate</a:t>
            </a:r>
            <a:endParaRPr lang="en-US" sz="3300" dirty="0">
              <a:solidFill>
                <a:schemeClr val="bg1"/>
              </a:solidFill>
              <a:latin typeface="Arial"/>
              <a:cs typeface="Arial"/>
            </a:endParaRPr>
          </a:p>
        </p:txBody>
      </p:sp>
      <p:sp>
        <p:nvSpPr>
          <p:cNvPr id="3" name="TextBox 2"/>
          <p:cNvSpPr txBox="1"/>
          <p:nvPr/>
        </p:nvSpPr>
        <p:spPr>
          <a:xfrm>
            <a:off x="3952754" y="258210"/>
            <a:ext cx="4686545" cy="5022914"/>
          </a:xfrm>
          <a:prstGeom prst="rect">
            <a:avLst/>
          </a:prstGeom>
          <a:noFill/>
        </p:spPr>
        <p:txBody>
          <a:bodyPr wrap="square" rtlCol="0">
            <a:spAutoFit/>
          </a:bodyPr>
          <a:lstStyle/>
          <a:p>
            <a:pPr>
              <a:lnSpc>
                <a:spcPct val="108000"/>
              </a:lnSpc>
            </a:pPr>
            <a:r>
              <a:rPr lang="en-US" sz="2000" dirty="0" smtClean="0">
                <a:latin typeface="Arial" panose="020B0604020202020204" pitchFamily="34" charset="0"/>
                <a:cs typeface="Arial" panose="020B0604020202020204" pitchFamily="34" charset="0"/>
              </a:rPr>
              <a:t>Guided </a:t>
            </a:r>
            <a:r>
              <a:rPr lang="en-US" sz="2000" dirty="0">
                <a:latin typeface="Arial" panose="020B0604020202020204" pitchFamily="34" charset="0"/>
                <a:cs typeface="Arial" panose="020B0604020202020204" pitchFamily="34" charset="0"/>
              </a:rPr>
              <a:t>by RRC’s Strategic Plan, the Academic </a:t>
            </a:r>
            <a:r>
              <a:rPr lang="en-US" sz="2000" dirty="0" smtClean="0">
                <a:latin typeface="Arial" panose="020B0604020202020204" pitchFamily="34" charset="0"/>
                <a:cs typeface="Arial" panose="020B0604020202020204" pitchFamily="34" charset="0"/>
              </a:rPr>
              <a:t>and Research Plan </a:t>
            </a:r>
            <a:r>
              <a:rPr lang="en-US" sz="2000" dirty="0">
                <a:latin typeface="Arial" panose="020B0604020202020204" pitchFamily="34" charset="0"/>
                <a:cs typeface="Arial" panose="020B0604020202020204" pitchFamily="34" charset="0"/>
              </a:rPr>
              <a:t>describes our academic priorities and informs key future </a:t>
            </a:r>
            <a:r>
              <a:rPr lang="en-US" sz="2000" dirty="0" smtClean="0">
                <a:latin typeface="Arial" panose="020B0604020202020204" pitchFamily="34" charset="0"/>
                <a:cs typeface="Arial" panose="020B0604020202020204" pitchFamily="34" charset="0"/>
              </a:rPr>
              <a:t>decisions.</a:t>
            </a:r>
          </a:p>
          <a:p>
            <a:pPr>
              <a:lnSpc>
                <a:spcPct val="108000"/>
              </a:lnSpc>
            </a:pPr>
            <a:endParaRPr lang="en-US" sz="2000" dirty="0" smtClean="0">
              <a:latin typeface="Arial" panose="020B0604020202020204" pitchFamily="34" charset="0"/>
              <a:cs typeface="Arial" panose="020B0604020202020204" pitchFamily="34" charset="0"/>
            </a:endParaRPr>
          </a:p>
          <a:p>
            <a:pPr>
              <a:lnSpc>
                <a:spcPct val="108000"/>
              </a:lnSpc>
            </a:pPr>
            <a:r>
              <a:rPr lang="en-US" sz="2000" dirty="0" smtClean="0">
                <a:latin typeface="Arial" panose="020B0604020202020204" pitchFamily="34" charset="0"/>
                <a:cs typeface="Arial" panose="020B0604020202020204" pitchFamily="34" charset="0"/>
              </a:rPr>
              <a:t>The Academic and Research Plan </a:t>
            </a:r>
            <a:r>
              <a:rPr lang="en-US" sz="2000" dirty="0">
                <a:latin typeface="Arial" panose="020B0604020202020204" pitchFamily="34" charset="0"/>
                <a:cs typeface="Arial" panose="020B0604020202020204" pitchFamily="34" charset="0"/>
              </a:rPr>
              <a:t>articulates strategies </a:t>
            </a:r>
            <a:r>
              <a:rPr lang="en-US" sz="2000" dirty="0" smtClean="0">
                <a:latin typeface="Arial" panose="020B0604020202020204" pitchFamily="34" charset="0"/>
                <a:cs typeface="Arial" panose="020B0604020202020204" pitchFamily="34" charset="0"/>
              </a:rPr>
              <a:t>that:</a:t>
            </a:r>
          </a:p>
          <a:p>
            <a:pPr marL="285750" indent="-285750">
              <a:lnSpc>
                <a:spcPct val="108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contribute </a:t>
            </a:r>
            <a:r>
              <a:rPr lang="en-US" sz="2000" dirty="0">
                <a:latin typeface="Arial" panose="020B0604020202020204" pitchFamily="34" charset="0"/>
                <a:cs typeface="Arial" panose="020B0604020202020204" pitchFamily="34" charset="0"/>
              </a:rPr>
              <a:t>to student </a:t>
            </a:r>
            <a:r>
              <a:rPr lang="en-US" sz="2000" dirty="0" smtClean="0">
                <a:latin typeface="Arial" panose="020B0604020202020204" pitchFamily="34" charset="0"/>
                <a:cs typeface="Arial" panose="020B0604020202020204" pitchFamily="34" charset="0"/>
              </a:rPr>
              <a:t>success;</a:t>
            </a:r>
          </a:p>
          <a:p>
            <a:pPr marL="285750" indent="-285750">
              <a:lnSpc>
                <a:spcPct val="108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strengthen </a:t>
            </a:r>
            <a:r>
              <a:rPr lang="en-US" sz="2000" dirty="0">
                <a:latin typeface="Arial" panose="020B0604020202020204" pitchFamily="34" charset="0"/>
                <a:cs typeface="Arial" panose="020B0604020202020204" pitchFamily="34" charset="0"/>
              </a:rPr>
              <a:t>collaboration and integration across and within education </a:t>
            </a:r>
            <a:r>
              <a:rPr lang="en-US" sz="2000" dirty="0" smtClean="0">
                <a:latin typeface="Arial" panose="020B0604020202020204" pitchFamily="34" charset="0"/>
                <a:cs typeface="Arial" panose="020B0604020202020204" pitchFamily="34" charset="0"/>
              </a:rPr>
              <a:t>sectors;</a:t>
            </a:r>
          </a:p>
          <a:p>
            <a:pPr marL="285750" indent="-285750">
              <a:lnSpc>
                <a:spcPct val="108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ensure sustainability; and</a:t>
            </a:r>
          </a:p>
          <a:p>
            <a:pPr marL="285750" indent="-285750">
              <a:lnSpc>
                <a:spcPct val="108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enhance </a:t>
            </a:r>
            <a:r>
              <a:rPr lang="en-US" sz="2000" dirty="0">
                <a:latin typeface="Arial" panose="020B0604020202020204" pitchFamily="34" charset="0"/>
                <a:cs typeface="Arial" panose="020B0604020202020204" pitchFamily="34" charset="0"/>
              </a:rPr>
              <a:t>the social and economic prosperity of Manitoba.</a:t>
            </a:r>
          </a:p>
          <a:p>
            <a:pPr>
              <a:lnSpc>
                <a:spcPct val="108000"/>
              </a:lnSpc>
            </a:pP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325" r="24935"/>
          <a:stretch/>
        </p:blipFill>
        <p:spPr>
          <a:xfrm>
            <a:off x="5938" y="-6130"/>
            <a:ext cx="3633849" cy="3276600"/>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245241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200329"/>
          </a:xfrm>
          <a:prstGeom prst="rect">
            <a:avLst/>
          </a:prstGeom>
          <a:noFill/>
        </p:spPr>
        <p:txBody>
          <a:bodyPr wrap="square" rtlCol="0">
            <a:spAutoFit/>
          </a:bodyPr>
          <a:lstStyle/>
          <a:p>
            <a:r>
              <a:rPr lang="en-US" sz="3600" dirty="0" smtClean="0">
                <a:solidFill>
                  <a:schemeClr val="bg1"/>
                </a:solidFill>
                <a:latin typeface="Arial"/>
                <a:cs typeface="Arial"/>
              </a:rPr>
              <a:t>The need</a:t>
            </a:r>
            <a:br>
              <a:rPr lang="en-US" sz="3600" dirty="0" smtClean="0">
                <a:solidFill>
                  <a:schemeClr val="bg1"/>
                </a:solidFill>
                <a:latin typeface="Arial"/>
                <a:cs typeface="Arial"/>
              </a:rPr>
            </a:br>
            <a:r>
              <a:rPr lang="en-US" sz="3600" dirty="0" smtClean="0">
                <a:solidFill>
                  <a:schemeClr val="bg1"/>
                </a:solidFill>
                <a:latin typeface="Arial"/>
                <a:cs typeface="Arial"/>
              </a:rPr>
              <a:t>for a plan</a:t>
            </a:r>
            <a:endParaRPr lang="en-US" sz="3600" dirty="0">
              <a:solidFill>
                <a:schemeClr val="bg1"/>
              </a:solidFill>
              <a:latin typeface="Arial"/>
              <a:cs typeface="Arial"/>
            </a:endParaRPr>
          </a:p>
        </p:txBody>
      </p:sp>
      <p:sp>
        <p:nvSpPr>
          <p:cNvPr id="3" name="TextBox 2"/>
          <p:cNvSpPr txBox="1"/>
          <p:nvPr/>
        </p:nvSpPr>
        <p:spPr>
          <a:xfrm>
            <a:off x="3952754" y="616162"/>
            <a:ext cx="4941864" cy="3437351"/>
          </a:xfrm>
          <a:prstGeom prst="rect">
            <a:avLst/>
          </a:prstGeom>
          <a:noFill/>
        </p:spPr>
        <p:txBody>
          <a:bodyPr wrap="square" rtlCol="0">
            <a:spAutoFit/>
          </a:bodyPr>
          <a:lstStyle/>
          <a:p>
            <a:pPr>
              <a:lnSpc>
                <a:spcPct val="108000"/>
              </a:lnSpc>
              <a:spcAft>
                <a:spcPts val="300"/>
              </a:spcAft>
            </a:pPr>
            <a:r>
              <a:rPr lang="en-US" sz="2400" dirty="0" smtClean="0">
                <a:latin typeface="Arial" panose="020B0604020202020204" pitchFamily="34" charset="0"/>
                <a:cs typeface="Arial" panose="020B0604020202020204" pitchFamily="34" charset="0"/>
              </a:rPr>
              <a:t>The Academic and Research Plan: </a:t>
            </a:r>
          </a:p>
          <a:p>
            <a:pPr marL="171450" indent="-171450">
              <a:lnSpc>
                <a:spcPct val="108000"/>
              </a:lnSpc>
              <a:spcAft>
                <a:spcPts val="300"/>
              </a:spcAft>
              <a:buFont typeface="Arial" panose="020B0604020202020204" pitchFamily="34" charset="0"/>
              <a:buChar char="•"/>
            </a:pPr>
            <a:r>
              <a:rPr lang="en-US" sz="2400" dirty="0">
                <a:latin typeface="Arial" panose="020B0604020202020204" pitchFamily="34" charset="0"/>
                <a:cs typeface="Arial" panose="020B0604020202020204" pitchFamily="34" charset="0"/>
              </a:rPr>
              <a:t>Celebrates </a:t>
            </a:r>
            <a:r>
              <a:rPr lang="en-US" sz="2400" dirty="0" smtClean="0">
                <a:latin typeface="Arial" panose="020B0604020202020204" pitchFamily="34" charset="0"/>
                <a:cs typeface="Arial" panose="020B0604020202020204" pitchFamily="34" charset="0"/>
              </a:rPr>
              <a:t>academic success</a:t>
            </a:r>
            <a:endParaRPr lang="en-US" sz="2400" dirty="0">
              <a:latin typeface="Arial" panose="020B0604020202020204" pitchFamily="34" charset="0"/>
              <a:cs typeface="Arial" panose="020B0604020202020204" pitchFamily="34" charset="0"/>
            </a:endParaRPr>
          </a:p>
          <a:p>
            <a:pPr marL="171450" indent="-171450">
              <a:lnSpc>
                <a:spcPct val="108000"/>
              </a:lnSpc>
              <a:spcAft>
                <a:spcPts val="3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Anticipates acceleration and change</a:t>
            </a:r>
          </a:p>
          <a:p>
            <a:pPr marL="171450" indent="-171450">
              <a:lnSpc>
                <a:spcPct val="108000"/>
              </a:lnSpc>
              <a:spcAft>
                <a:spcPts val="3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Identifies </a:t>
            </a:r>
            <a:r>
              <a:rPr lang="en-US" sz="2400" dirty="0">
                <a:latin typeface="Arial" panose="020B0604020202020204" pitchFamily="34" charset="0"/>
                <a:cs typeface="Arial" panose="020B0604020202020204" pitchFamily="34" charset="0"/>
              </a:rPr>
              <a:t>areas of opportunity </a:t>
            </a:r>
            <a:r>
              <a:rPr lang="en-US" sz="2400" dirty="0" smtClean="0">
                <a:latin typeface="Arial" panose="020B0604020202020204" pitchFamily="34" charset="0"/>
                <a:cs typeface="Arial" panose="020B0604020202020204" pitchFamily="34" charset="0"/>
              </a:rPr>
              <a:t>and constraint</a:t>
            </a:r>
          </a:p>
          <a:p>
            <a:pPr marL="171450" indent="-171450">
              <a:lnSpc>
                <a:spcPct val="108000"/>
              </a:lnSpc>
              <a:spcAft>
                <a:spcPts val="3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Serves as internal and external communication</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2813506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003"/>
            <a:ext cx="9144000" cy="4256878"/>
          </a:xfrm>
          <a:prstGeom prst="rect">
            <a:avLst/>
          </a:prstGeom>
        </p:spPr>
      </p:pic>
      <p:pic>
        <p:nvPicPr>
          <p:cNvPr id="2" name="Picture 1" descr="General_powerpoint - top b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8"/>
            <a:ext cx="9144000" cy="6858000"/>
          </a:xfrm>
          <a:prstGeom prst="rect">
            <a:avLst/>
          </a:prstGeom>
        </p:spPr>
      </p:pic>
      <p:sp>
        <p:nvSpPr>
          <p:cNvPr id="3" name="TextBox 2"/>
          <p:cNvSpPr txBox="1"/>
          <p:nvPr/>
        </p:nvSpPr>
        <p:spPr>
          <a:xfrm>
            <a:off x="175646" y="265133"/>
            <a:ext cx="4262705" cy="646331"/>
          </a:xfrm>
          <a:prstGeom prst="rect">
            <a:avLst/>
          </a:prstGeom>
          <a:noFill/>
        </p:spPr>
        <p:txBody>
          <a:bodyPr wrap="none" rtlCol="0">
            <a:spAutoFit/>
          </a:bodyPr>
          <a:lstStyle/>
          <a:p>
            <a:r>
              <a:rPr lang="en-US" sz="3600" dirty="0" smtClean="0">
                <a:solidFill>
                  <a:schemeClr val="bg1"/>
                </a:solidFill>
                <a:latin typeface="Arial"/>
                <a:cs typeface="Arial"/>
              </a:rPr>
              <a:t>Steering Committee</a:t>
            </a:r>
            <a:endParaRPr lang="en-US" sz="3600" dirty="0">
              <a:solidFill>
                <a:schemeClr val="bg1"/>
              </a:solidFill>
              <a:latin typeface="Arial"/>
              <a:cs typeface="Arial"/>
            </a:endParaRPr>
          </a:p>
        </p:txBody>
      </p:sp>
      <p:pic>
        <p:nvPicPr>
          <p:cNvPr id="9" name="Picture 8" descr="General_powerpoint - bottom bar.png"/>
          <p:cNvPicPr>
            <a:picLocks noChangeAspect="1"/>
          </p:cNvPicPr>
          <p:nvPr/>
        </p:nvPicPr>
        <p:blipFill rotWithShape="1">
          <a:blip r:embed="rId5">
            <a:extLst>
              <a:ext uri="{28A0092B-C50C-407E-A947-70E740481C1C}">
                <a14:useLocalDpi xmlns:a14="http://schemas.microsoft.com/office/drawing/2010/main" val="0"/>
              </a:ext>
            </a:extLst>
          </a:blip>
          <a:srcRect t="72727" r="24026"/>
          <a:stretch/>
        </p:blipFill>
        <p:spPr>
          <a:xfrm>
            <a:off x="0" y="5124202"/>
            <a:ext cx="9144000" cy="1733797"/>
          </a:xfrm>
          <a:prstGeom prst="rect">
            <a:avLst/>
          </a:prstGeom>
        </p:spPr>
      </p:pic>
      <p:sp>
        <p:nvSpPr>
          <p:cNvPr id="10" name="TextBox 9"/>
          <p:cNvSpPr txBox="1"/>
          <p:nvPr/>
        </p:nvSpPr>
        <p:spPr>
          <a:xfrm>
            <a:off x="433449" y="5982280"/>
            <a:ext cx="8401792" cy="492443"/>
          </a:xfrm>
          <a:prstGeom prst="rect">
            <a:avLst/>
          </a:prstGeom>
          <a:noFill/>
        </p:spPr>
        <p:txBody>
          <a:bodyPr wrap="square" rtlCol="0">
            <a:spAutoFit/>
          </a:bodyPr>
          <a:lstStyle/>
          <a:p>
            <a:r>
              <a:rPr lang="en-US" sz="1300" i="1" dirty="0" smtClean="0">
                <a:solidFill>
                  <a:schemeClr val="bg1"/>
                </a:solidFill>
              </a:rPr>
              <a:t>Back L-R: </a:t>
            </a:r>
            <a:r>
              <a:rPr lang="en-US" sz="1300" dirty="0" smtClean="0">
                <a:solidFill>
                  <a:schemeClr val="bg1"/>
                </a:solidFill>
              </a:rPr>
              <a:t>Lori Grenkow, Kerri Caldwell, Ray Hoemsen, Neil Cooke, Don MacDonald, Graham Thomson, Mark Aquash</a:t>
            </a:r>
          </a:p>
          <a:p>
            <a:r>
              <a:rPr lang="en-US" sz="1300" i="1" dirty="0" smtClean="0">
                <a:solidFill>
                  <a:schemeClr val="bg1"/>
                </a:solidFill>
              </a:rPr>
              <a:t>Front: </a:t>
            </a:r>
            <a:r>
              <a:rPr lang="en-US" sz="1300" dirty="0" smtClean="0">
                <a:solidFill>
                  <a:schemeClr val="bg1"/>
                </a:solidFill>
              </a:rPr>
              <a:t>RaeAnn Thibeault, Jo-Anne Shay, Nancy Wheatley, Cindee Laverge, Sherrie Novak, Stephanie Fraser, Christine Crowe</a:t>
            </a:r>
            <a:endParaRPr lang="en-US" sz="1300" dirty="0">
              <a:solidFill>
                <a:schemeClr val="bg1"/>
              </a:solidFill>
            </a:endParaRPr>
          </a:p>
        </p:txBody>
      </p:sp>
      <p:sp>
        <p:nvSpPr>
          <p:cNvPr id="7"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17</a:t>
            </a:r>
            <a:endParaRPr lang="en-US" dirty="0">
              <a:solidFill>
                <a:schemeClr val="bg1"/>
              </a:solidFill>
            </a:endParaRPr>
          </a:p>
        </p:txBody>
      </p:sp>
    </p:spTree>
    <p:extLst>
      <p:ext uri="{BB962C8B-B14F-4D97-AF65-F5344CB8AC3E}">
        <p14:creationId xmlns:p14="http://schemas.microsoft.com/office/powerpoint/2010/main" val="104093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200329"/>
          </a:xfrm>
          <a:prstGeom prst="rect">
            <a:avLst/>
          </a:prstGeom>
          <a:noFill/>
        </p:spPr>
        <p:txBody>
          <a:bodyPr wrap="square" rtlCol="0">
            <a:spAutoFit/>
          </a:bodyPr>
          <a:lstStyle/>
          <a:p>
            <a:r>
              <a:rPr lang="en-US" sz="3600" dirty="0" smtClean="0">
                <a:solidFill>
                  <a:schemeClr val="bg1"/>
                </a:solidFill>
                <a:latin typeface="Arial"/>
                <a:cs typeface="Arial"/>
              </a:rPr>
              <a:t>Process/</a:t>
            </a:r>
            <a:br>
              <a:rPr lang="en-US" sz="3600" dirty="0" smtClean="0">
                <a:solidFill>
                  <a:schemeClr val="bg1"/>
                </a:solidFill>
                <a:latin typeface="Arial"/>
                <a:cs typeface="Arial"/>
              </a:rPr>
            </a:br>
            <a:r>
              <a:rPr lang="en-US" sz="3600" dirty="0" smtClean="0">
                <a:solidFill>
                  <a:schemeClr val="bg1"/>
                </a:solidFill>
                <a:latin typeface="Arial"/>
                <a:cs typeface="Arial"/>
              </a:rPr>
              <a:t>Timeline</a:t>
            </a:r>
          </a:p>
        </p:txBody>
      </p:sp>
      <p:sp>
        <p:nvSpPr>
          <p:cNvPr id="3" name="TextBox 2"/>
          <p:cNvSpPr txBox="1"/>
          <p:nvPr/>
        </p:nvSpPr>
        <p:spPr>
          <a:xfrm>
            <a:off x="3952754" y="616162"/>
            <a:ext cx="4941864" cy="4289508"/>
          </a:xfrm>
          <a:prstGeom prst="rect">
            <a:avLst/>
          </a:prstGeom>
          <a:noFill/>
        </p:spPr>
        <p:txBody>
          <a:bodyPr wrap="square" rtlCol="0">
            <a:spAutoFit/>
          </a:bodyPr>
          <a:lstStyle/>
          <a:p>
            <a:pPr>
              <a:lnSpc>
                <a:spcPct val="108000"/>
              </a:lnSpc>
            </a:pPr>
            <a:r>
              <a:rPr lang="en-US" dirty="0" smtClean="0">
                <a:latin typeface="Arial" panose="020B0604020202020204" pitchFamily="34" charset="0"/>
                <a:cs typeface="Arial" panose="020B0604020202020204" pitchFamily="34" charset="0"/>
              </a:rPr>
              <a:t>Spring/Summer 2015</a:t>
            </a:r>
          </a:p>
          <a:p>
            <a:pPr marL="285750"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Consultation with Steering Group</a:t>
            </a:r>
          </a:p>
          <a:p>
            <a:pPr marL="285750"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Meetings with key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takeholders</a:t>
            </a:r>
          </a:p>
          <a:p>
            <a:pPr marL="285750"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Interviews with academic leadership</a:t>
            </a:r>
          </a:p>
          <a:p>
            <a:pPr>
              <a:lnSpc>
                <a:spcPct val="108000"/>
              </a:lnSpc>
              <a:spcBef>
                <a:spcPts val="800"/>
              </a:spcBef>
            </a:pPr>
            <a:r>
              <a:rPr lang="en-US" dirty="0" smtClean="0">
                <a:latin typeface="Arial" panose="020B0604020202020204" pitchFamily="34" charset="0"/>
                <a:cs typeface="Arial" panose="020B0604020202020204" pitchFamily="34" charset="0"/>
              </a:rPr>
              <a:t>Early Fall 2015</a:t>
            </a:r>
          </a:p>
          <a:p>
            <a:pPr marL="285750"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Discussion Document shared with community for feedback</a:t>
            </a:r>
          </a:p>
          <a:p>
            <a:pPr>
              <a:lnSpc>
                <a:spcPct val="108000"/>
              </a:lnSpc>
              <a:spcBef>
                <a:spcPts val="800"/>
              </a:spcBef>
            </a:pPr>
            <a:r>
              <a:rPr lang="en-US" dirty="0" smtClean="0">
                <a:latin typeface="Arial" panose="020B0604020202020204" pitchFamily="34" charset="0"/>
                <a:cs typeface="Arial" panose="020B0604020202020204" pitchFamily="34" charset="0"/>
              </a:rPr>
              <a:t>Late Fall 2015</a:t>
            </a:r>
          </a:p>
          <a:p>
            <a:pPr marL="285750"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Based on feedback, developed first draft of a Plan, shared with Steering Committee</a:t>
            </a:r>
          </a:p>
          <a:p>
            <a:pPr>
              <a:lnSpc>
                <a:spcPct val="108000"/>
              </a:lnSpc>
              <a:spcBef>
                <a:spcPts val="800"/>
              </a:spcBef>
            </a:pPr>
            <a:r>
              <a:rPr lang="en-US" dirty="0" smtClean="0">
                <a:latin typeface="Arial" panose="020B0604020202020204" pitchFamily="34" charset="0"/>
                <a:cs typeface="Arial" panose="020B0604020202020204" pitchFamily="34" charset="0"/>
              </a:rPr>
              <a:t>Winter 2016</a:t>
            </a:r>
          </a:p>
          <a:p>
            <a:pPr marL="285750"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Final Draft, presented to academic leadership for implementation</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119860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200329"/>
          </a:xfrm>
          <a:prstGeom prst="rect">
            <a:avLst/>
          </a:prstGeom>
          <a:noFill/>
        </p:spPr>
        <p:txBody>
          <a:bodyPr wrap="square" rtlCol="0">
            <a:spAutoFit/>
          </a:bodyPr>
          <a:lstStyle/>
          <a:p>
            <a:r>
              <a:rPr lang="en-US" sz="3600" dirty="0" smtClean="0">
                <a:solidFill>
                  <a:schemeClr val="bg1"/>
                </a:solidFill>
                <a:latin typeface="Arial"/>
                <a:cs typeface="Arial"/>
              </a:rPr>
              <a:t>Setting</a:t>
            </a:r>
            <a:br>
              <a:rPr lang="en-US" sz="3600" dirty="0" smtClean="0">
                <a:solidFill>
                  <a:schemeClr val="bg1"/>
                </a:solidFill>
                <a:latin typeface="Arial"/>
                <a:cs typeface="Arial"/>
              </a:rPr>
            </a:br>
            <a:r>
              <a:rPr lang="en-US" sz="3600" dirty="0" smtClean="0">
                <a:solidFill>
                  <a:schemeClr val="bg1"/>
                </a:solidFill>
                <a:latin typeface="Arial"/>
                <a:cs typeface="Arial"/>
              </a:rPr>
              <a:t>the scene</a:t>
            </a:r>
            <a:endParaRPr lang="en-US" sz="3600" dirty="0">
              <a:solidFill>
                <a:schemeClr val="bg1"/>
              </a:solidFill>
              <a:latin typeface="Arial"/>
              <a:cs typeface="Arial"/>
            </a:endParaRPr>
          </a:p>
        </p:txBody>
      </p:sp>
      <p:sp>
        <p:nvSpPr>
          <p:cNvPr id="3" name="TextBox 2"/>
          <p:cNvSpPr txBox="1"/>
          <p:nvPr/>
        </p:nvSpPr>
        <p:spPr>
          <a:xfrm>
            <a:off x="3952754" y="616162"/>
            <a:ext cx="4941864" cy="3224472"/>
          </a:xfrm>
          <a:prstGeom prst="rect">
            <a:avLst/>
          </a:prstGeom>
          <a:noFill/>
        </p:spPr>
        <p:txBody>
          <a:bodyPr wrap="square" rtlCol="0">
            <a:spAutoFit/>
          </a:bodyPr>
          <a:lstStyle/>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Economic and </a:t>
            </a:r>
            <a:r>
              <a:rPr lang="en-US" dirty="0" err="1" smtClean="0">
                <a:latin typeface="Arial" panose="020B0604020202020204" pitchFamily="34" charset="0"/>
                <a:cs typeface="Arial" panose="020B0604020202020204" pitchFamily="34" charset="0"/>
              </a:rPr>
              <a:t>labour</a:t>
            </a:r>
            <a:r>
              <a:rPr lang="en-US" dirty="0" smtClean="0">
                <a:latin typeface="Arial" panose="020B0604020202020204" pitchFamily="34" charset="0"/>
                <a:cs typeface="Arial" panose="020B0604020202020204" pitchFamily="34" charset="0"/>
              </a:rPr>
              <a:t> market projections</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Population/Migration/Immigration</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Indigenous Achievement</a:t>
            </a:r>
          </a:p>
          <a:p>
            <a:pPr marL="285750" indent="-285750">
              <a:lnSpc>
                <a:spcPct val="108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Provincial Policy</a:t>
            </a:r>
          </a:p>
          <a:p>
            <a:pPr marL="742950" lvl="1"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Responsiveness</a:t>
            </a:r>
          </a:p>
          <a:p>
            <a:pPr marL="742950" lvl="1"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Learner pathways</a:t>
            </a:r>
          </a:p>
          <a:p>
            <a:pPr marL="742950" lvl="1"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Accountability</a:t>
            </a:r>
          </a:p>
          <a:p>
            <a:pPr marL="742950" lvl="1" indent="-285750">
              <a:lnSpc>
                <a:spcPct val="108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Excellence in teaching, research</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and student experience</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411866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754326"/>
          </a:xfrm>
          <a:prstGeom prst="rect">
            <a:avLst/>
          </a:prstGeom>
          <a:noFill/>
        </p:spPr>
        <p:txBody>
          <a:bodyPr wrap="square" rtlCol="0">
            <a:spAutoFit/>
          </a:bodyPr>
          <a:lstStyle/>
          <a:p>
            <a:r>
              <a:rPr lang="en-US" sz="3600" dirty="0" smtClean="0">
                <a:solidFill>
                  <a:schemeClr val="bg1"/>
                </a:solidFill>
                <a:latin typeface="Arial"/>
                <a:cs typeface="Arial"/>
              </a:rPr>
              <a:t>Red </a:t>
            </a:r>
            <a:r>
              <a:rPr lang="en-US" sz="3600" dirty="0" smtClean="0">
                <a:solidFill>
                  <a:schemeClr val="bg1"/>
                </a:solidFill>
                <a:latin typeface="Arial"/>
                <a:cs typeface="Arial"/>
              </a:rPr>
              <a:t>River College’s </a:t>
            </a:r>
            <a:r>
              <a:rPr lang="en-US" sz="3600" dirty="0">
                <a:solidFill>
                  <a:schemeClr val="bg1"/>
                </a:solidFill>
                <a:latin typeface="Arial"/>
                <a:cs typeface="Arial"/>
              </a:rPr>
              <a:t>I</a:t>
            </a:r>
            <a:r>
              <a:rPr lang="en-US" sz="3600" dirty="0" smtClean="0">
                <a:solidFill>
                  <a:schemeClr val="bg1"/>
                </a:solidFill>
                <a:latin typeface="Arial"/>
                <a:cs typeface="Arial"/>
              </a:rPr>
              <a:t>dentity</a:t>
            </a:r>
            <a:endParaRPr lang="en-US" sz="3600" dirty="0">
              <a:solidFill>
                <a:schemeClr val="bg1"/>
              </a:solidFill>
              <a:latin typeface="Arial"/>
              <a:cs typeface="Arial"/>
            </a:endParaRPr>
          </a:p>
        </p:txBody>
      </p:sp>
      <p:sp>
        <p:nvSpPr>
          <p:cNvPr id="3" name="TextBox 2"/>
          <p:cNvSpPr txBox="1"/>
          <p:nvPr/>
        </p:nvSpPr>
        <p:spPr>
          <a:xfrm>
            <a:off x="3952754" y="616162"/>
            <a:ext cx="4437163" cy="2793585"/>
          </a:xfrm>
          <a:prstGeom prst="rect">
            <a:avLst/>
          </a:prstGeom>
          <a:noFill/>
        </p:spPr>
        <p:txBody>
          <a:bodyPr wrap="square" rtlCol="0">
            <a:spAutoFit/>
          </a:bodyPr>
          <a:lstStyle/>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RRC is a </a:t>
            </a:r>
            <a:r>
              <a:rPr lang="en-US" u="sng" dirty="0" smtClean="0">
                <a:latin typeface="Arial" panose="020B0604020202020204" pitchFamily="34" charset="0"/>
                <a:cs typeface="Arial" panose="020B0604020202020204" pitchFamily="34" charset="0"/>
              </a:rPr>
              <a:t>comprehensive</a:t>
            </a:r>
            <a:r>
              <a:rPr lang="en-US" dirty="0" smtClean="0">
                <a:latin typeface="Arial" panose="020B0604020202020204" pitchFamily="34" charset="0"/>
                <a:cs typeface="Arial" panose="020B0604020202020204" pitchFamily="34" charset="0"/>
              </a:rPr>
              <a:t> college, with a dominant role in the provision of professional and vocational education in Manitoba.</a:t>
            </a:r>
            <a:endParaRPr lang="en-US" dirty="0">
              <a:latin typeface="Arial" panose="020B0604020202020204" pitchFamily="34" charset="0"/>
              <a:cs typeface="Arial" panose="020B0604020202020204" pitchFamily="34" charset="0"/>
            </a:endParaRP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When RRC is weak in an area, Manitoba is weak in an area.</a:t>
            </a:r>
            <a:endParaRPr lang="en-US" dirty="0">
              <a:latin typeface="Arial" panose="020B0604020202020204" pitchFamily="34" charset="0"/>
              <a:cs typeface="Arial" panose="020B0604020202020204" pitchFamily="34" charset="0"/>
            </a:endParaRP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RRC can’t be all things to all people, but has a limited ability to specialize.</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174453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200329"/>
          </a:xfrm>
          <a:prstGeom prst="rect">
            <a:avLst/>
          </a:prstGeom>
          <a:noFill/>
        </p:spPr>
        <p:txBody>
          <a:bodyPr wrap="square" rtlCol="0">
            <a:spAutoFit/>
          </a:bodyPr>
          <a:lstStyle/>
          <a:p>
            <a:r>
              <a:rPr lang="en-US" sz="3600" dirty="0" smtClean="0">
                <a:solidFill>
                  <a:schemeClr val="bg1"/>
                </a:solidFill>
                <a:latin typeface="Arial"/>
                <a:cs typeface="Arial"/>
              </a:rPr>
              <a:t>External perceptions</a:t>
            </a:r>
            <a:endParaRPr lang="en-US" sz="3600" dirty="0">
              <a:solidFill>
                <a:schemeClr val="bg1"/>
              </a:solidFill>
              <a:latin typeface="Arial"/>
              <a:cs typeface="Arial"/>
            </a:endParaRPr>
          </a:p>
        </p:txBody>
      </p:sp>
      <p:sp>
        <p:nvSpPr>
          <p:cNvPr id="3" name="TextBox 2"/>
          <p:cNvSpPr txBox="1"/>
          <p:nvPr/>
        </p:nvSpPr>
        <p:spPr>
          <a:xfrm>
            <a:off x="3952754" y="616162"/>
            <a:ext cx="4941864" cy="3554435"/>
          </a:xfrm>
          <a:prstGeom prst="rect">
            <a:avLst/>
          </a:prstGeom>
          <a:noFill/>
        </p:spPr>
        <p:txBody>
          <a:bodyPr wrap="square" rtlCol="0">
            <a:spAutoFit/>
          </a:bodyPr>
          <a:lstStyle/>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Concerns about points of contact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(“Who do I speak to?”)</a:t>
            </a:r>
            <a:endParaRPr lang="en-US" dirty="0">
              <a:latin typeface="Arial" panose="020B0604020202020204" pitchFamily="34" charset="0"/>
              <a:cs typeface="Arial" panose="020B0604020202020204" pitchFamily="34" charset="0"/>
            </a:endParaRP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A desire to see more partnerships / co-ops</a:t>
            </a:r>
            <a:endParaRPr lang="en-US" dirty="0">
              <a:latin typeface="Arial" panose="020B0604020202020204" pitchFamily="34" charset="0"/>
              <a:cs typeface="Arial" panose="020B0604020202020204" pitchFamily="34" charset="0"/>
            </a:endParaRP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Support for applied research</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Bachelor’s degrees were not identified as a priority</a:t>
            </a:r>
            <a:endParaRPr lang="en-US" dirty="0">
              <a:latin typeface="Arial" panose="020B0604020202020204" pitchFamily="34" charset="0"/>
              <a:cs typeface="Arial" panose="020B0604020202020204" pitchFamily="34" charset="0"/>
            </a:endParaRP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Concerns about lack of focus, </a:t>
            </a:r>
            <a:r>
              <a:rPr lang="en-US" dirty="0" smtClean="0">
                <a:latin typeface="Arial" panose="020B0604020202020204" pitchFamily="34" charset="0"/>
                <a:cs typeface="Arial" panose="020B0604020202020204" pitchFamily="34" charset="0"/>
              </a:rPr>
              <a:t>increased “bureaucracy</a:t>
            </a:r>
            <a:r>
              <a:rPr lang="en-US" dirty="0" smtClean="0">
                <a:latin typeface="Arial" panose="020B0604020202020204" pitchFamily="34" charset="0"/>
                <a:cs typeface="Arial" panose="020B0604020202020204" pitchFamily="34" charset="0"/>
              </a:rPr>
              <a:t>”</a:t>
            </a:r>
          </a:p>
          <a:p>
            <a:pPr marL="285750" indent="-285750">
              <a:lnSpc>
                <a:spcPct val="108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Worries that RRC grads lack “soft skills”</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75093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30"/>
            <a:ext cx="3642562" cy="6864130"/>
          </a:xfrm>
          <a:prstGeom prst="rect">
            <a:avLst/>
          </a:prstGeom>
          <a:solidFill>
            <a:srgbClr val="A51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eral_powerpoint - bottom 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1982" y="550029"/>
            <a:ext cx="2918598" cy="1200329"/>
          </a:xfrm>
          <a:prstGeom prst="rect">
            <a:avLst/>
          </a:prstGeom>
          <a:noFill/>
        </p:spPr>
        <p:txBody>
          <a:bodyPr wrap="square" rtlCol="0">
            <a:spAutoFit/>
          </a:bodyPr>
          <a:lstStyle/>
          <a:p>
            <a:r>
              <a:rPr lang="en-US" sz="3600" dirty="0" smtClean="0">
                <a:solidFill>
                  <a:schemeClr val="bg1"/>
                </a:solidFill>
                <a:latin typeface="Arial"/>
                <a:cs typeface="Arial"/>
              </a:rPr>
              <a:t>Internal perceptions</a:t>
            </a:r>
            <a:endParaRPr lang="en-US" sz="3600" dirty="0">
              <a:solidFill>
                <a:schemeClr val="bg1"/>
              </a:solidFill>
              <a:latin typeface="Arial"/>
              <a:cs typeface="Arial"/>
            </a:endParaRPr>
          </a:p>
        </p:txBody>
      </p:sp>
      <p:sp>
        <p:nvSpPr>
          <p:cNvPr id="3" name="TextBox 2"/>
          <p:cNvSpPr txBox="1"/>
          <p:nvPr/>
        </p:nvSpPr>
        <p:spPr>
          <a:xfrm>
            <a:off x="3952754" y="616162"/>
            <a:ext cx="4941864" cy="3400546"/>
          </a:xfrm>
          <a:prstGeom prst="rect">
            <a:avLst/>
          </a:prstGeom>
          <a:noFill/>
        </p:spPr>
        <p:txBody>
          <a:bodyPr wrap="square" rtlCol="0">
            <a:spAutoFit/>
          </a:bodyPr>
          <a:lstStyle/>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Strong desire to see more focus at the institution</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Concerns about “silo-ism”</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Strong </a:t>
            </a:r>
            <a:r>
              <a:rPr lang="en-US" dirty="0" smtClean="0">
                <a:latin typeface="Arial" panose="020B0604020202020204" pitchFamily="34" charset="0"/>
                <a:cs typeface="Arial" panose="020B0604020202020204" pitchFamily="34" charset="0"/>
              </a:rPr>
              <a:t>support for International Education, but need for faculty support</a:t>
            </a: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Strong support for Indigenous Education,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but concern about </a:t>
            </a:r>
            <a:r>
              <a:rPr lang="en-US" dirty="0" smtClean="0">
                <a:latin typeface="Arial" panose="020B0604020202020204" pitchFamily="34" charset="0"/>
                <a:cs typeface="Arial" panose="020B0604020202020204" pitchFamily="34" charset="0"/>
              </a:rPr>
              <a:t>past performance</a:t>
            </a:r>
            <a:endParaRPr lang="en-US" dirty="0" smtClean="0">
              <a:latin typeface="Arial" panose="020B0604020202020204" pitchFamily="34" charset="0"/>
              <a:cs typeface="Arial" panose="020B0604020202020204" pitchFamily="34" charset="0"/>
            </a:endParaRPr>
          </a:p>
          <a:p>
            <a:pPr marL="285750" indent="-285750">
              <a:lnSpc>
                <a:spcPct val="108000"/>
              </a:lnSpc>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Strong student belief that their instructors “go the extra mile” for them</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7036"/>
          <a:stretch/>
        </p:blipFill>
        <p:spPr>
          <a:xfrm>
            <a:off x="0" y="4706131"/>
            <a:ext cx="3642562" cy="821833"/>
          </a:xfrm>
          <a:prstGeom prst="rect">
            <a:avLst/>
          </a:prstGeom>
        </p:spPr>
      </p:pic>
      <p:sp>
        <p:nvSpPr>
          <p:cNvPr id="8" name="Slide Number Placeholder 5"/>
          <p:cNvSpPr>
            <a:spLocks noGrp="1"/>
          </p:cNvSpPr>
          <p:nvPr>
            <p:ph type="sldNum" sz="quarter" idx="4294967295"/>
          </p:nvPr>
        </p:nvSpPr>
        <p:spPr>
          <a:xfrm>
            <a:off x="463134" y="6356350"/>
            <a:ext cx="3918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381323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413</TotalTime>
  <Words>1232</Words>
  <Application>Microsoft Office PowerPoint</Application>
  <PresentationFormat>On-screen Show (4:3)</PresentationFormat>
  <Paragraphs>171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River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Martel</dc:creator>
  <cp:lastModifiedBy>workstation</cp:lastModifiedBy>
  <cp:revision>46</cp:revision>
  <cp:lastPrinted>2016-04-05T13:50:20Z</cp:lastPrinted>
  <dcterms:created xsi:type="dcterms:W3CDTF">2013-10-16T19:00:39Z</dcterms:created>
  <dcterms:modified xsi:type="dcterms:W3CDTF">2016-04-13T14:02:38Z</dcterms:modified>
</cp:coreProperties>
</file>