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81" r:id="rId6"/>
    <p:sldId id="259" r:id="rId7"/>
    <p:sldId id="275" r:id="rId8"/>
    <p:sldId id="284" r:id="rId9"/>
    <p:sldId id="285" r:id="rId10"/>
    <p:sldId id="276" r:id="rId11"/>
    <p:sldId id="277" r:id="rId12"/>
    <p:sldId id="278" r:id="rId13"/>
    <p:sldId id="262" r:id="rId14"/>
    <p:sldId id="279" r:id="rId15"/>
    <p:sldId id="280" r:id="rId16"/>
    <p:sldId id="282" r:id="rId17"/>
    <p:sldId id="261" r:id="rId18"/>
    <p:sldId id="283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68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8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A6F4CF-9D1D-4230-9517-753FEDAFD5A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5AA176-26D5-4279-8645-84E759A793E5}" type="datetimeFigureOut">
              <a:rPr lang="en-CA" smtClean="0"/>
              <a:t>2019-08-20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Make-your-Word-documents-accessible-d9bf3683-87ac-47ea-b91a-78dcacb3c66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Make-your-Excel-spreadsheets-accessible-6cc05fc5-1314-48b5-8eb3-683e49b3e59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Make-your-PowerPoint-presentations-accessible-6f7772b2-2f33-4bd2-8ca7-dae3b2b3ef2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Create-accessible-PDFs-064625e0-56ea-4e16-ad71-3aa33bb4b7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Create-accessible-PDFs-064625e0-56ea-4e16-ad71-3aa33bb4b7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Create-accessible-PDFs-064625e0-56ea-4e16-ad71-3aa33bb4b7e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x.adobe.com/acrobat/using/create-verify-pdf-accessibility.html" TargetMode="External"/><Relationship Id="rId2" Type="http://schemas.openxmlformats.org/officeDocument/2006/relationships/hyperlink" Target="http://www.adobe.com/content/dam/Adobe/en/accessibility/products/acrobat/pdfs/acrobat-x-accessibility-checke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Use-the-Accessibility-Checker-on-your-Windows-desktop-to-find-accessibility-issues-a16f6de0-2f39-4a2b-8bd8-5ad801426c7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gonquincollege.com/accessibility-resources/accessible-education-tools/creating-accessible-document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ibilitymb.ca/" TargetMode="External"/><Relationship Id="rId2" Type="http://schemas.openxmlformats.org/officeDocument/2006/relationships/hyperlink" Target="http://adod.idrc.ocad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arleton.ca/accessibility/accessibility-guides/creating-accessible-documents/creating-accessible-word-documents/hyperlin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Documents Accessible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76400"/>
          </a:xfrm>
        </p:spPr>
        <p:txBody>
          <a:bodyPr>
            <a:noAutofit/>
          </a:bodyPr>
          <a:lstStyle/>
          <a:p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River College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</a:t>
            </a:r>
            <a:r>
              <a:rPr lang="en-CA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Skaftfeld</a:t>
            </a:r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Sc.</a:t>
            </a:r>
          </a:p>
          <a:p>
            <a:r>
              <a:rPr lang="en-C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eskaftfeld@rrc.ca</a:t>
            </a:r>
            <a:endParaRPr lang="en-C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- Word Documents</a:t>
            </a:r>
            <a:endParaRPr lang="en-CA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 title="MS Office - Making Your Word Document Accessible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257800"/>
          </a:xfrm>
        </p:spPr>
        <p:txBody>
          <a:bodyPr>
            <a:normAutofit fontScale="77500" lnSpcReduction="20000"/>
          </a:bodyPr>
          <a:lstStyle/>
          <a:p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all guidelines under “Best Practices – All Documents”</a:t>
            </a:r>
          </a:p>
          <a:p>
            <a:pPr marL="114300" indent="0">
              <a:buNone/>
            </a:pPr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Use bullets or numbers to indicate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it is a list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Headings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To convey </a:t>
            </a:r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structural information </a:t>
            </a:r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Start a new page by clicking the Page break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pPr marL="114300" indent="0">
              <a:buNone/>
            </a:pP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Position all objects “in line with text” to avoid any floating 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</a:p>
          <a:p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Visit the following website for more specifics and examples:</a:t>
            </a:r>
          </a:p>
          <a:p>
            <a:pPr marL="114300" indent="0" algn="ctr">
              <a:buNone/>
            </a:pPr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Word Documents Accessible</a:t>
            </a: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58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Excel Documents</a:t>
            </a:r>
            <a:endParaRPr lang="en-CA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Follow the guidelines under “Best Practices – All Documents”</a:t>
            </a:r>
          </a:p>
          <a:p>
            <a:pPr marL="11430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Use simple table structures</a:t>
            </a:r>
          </a:p>
          <a:p>
            <a:pPr marL="11430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Avoid using colours to distinguish cells </a:t>
            </a:r>
          </a:p>
          <a:p>
            <a:pPr marL="11430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Give all sheet tabs unique names</a:t>
            </a: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Remove any blank sheets</a:t>
            </a:r>
          </a:p>
          <a:p>
            <a:pPr marL="411480" lvl="1" indent="0" algn="ctr">
              <a:buNone/>
            </a:pPr>
            <a:endParaRPr lang="en-CA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 algn="ctr">
              <a:buNone/>
            </a:pP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Visit the following website for more specifics and examples:</a:t>
            </a:r>
          </a:p>
          <a:p>
            <a:pPr marL="411480" lvl="1" indent="0" algn="ctr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Excel Documents Accessible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PowerPoint Documents</a:t>
            </a:r>
            <a:endParaRPr lang="en-C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Follow the guidelines under “Best Practices – All Documents”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>
              <a:buClr>
                <a:schemeClr val="accent1"/>
              </a:buClr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Give each slide a unique title 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>
              <a:buClr>
                <a:schemeClr val="accent1"/>
              </a:buClr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</a:p>
          <a:p>
            <a:pPr marL="708660" lvl="2">
              <a:buClr>
                <a:schemeClr val="accent1"/>
              </a:buClr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 pt. or larger</a:t>
            </a:r>
          </a:p>
          <a:p>
            <a:pPr marL="480060" lvl="2" indent="0">
              <a:buClr>
                <a:schemeClr val="accent1"/>
              </a:buClr>
              <a:buNone/>
            </a:pPr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>
              <a:buClr>
                <a:schemeClr val="accent1"/>
              </a:buClr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</a:p>
          <a:p>
            <a:pPr marL="708660" lvl="2">
              <a:buClr>
                <a:schemeClr val="accent1"/>
              </a:buClr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ransitions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animations</a:t>
            </a:r>
          </a:p>
          <a:p>
            <a:pPr marL="480060" lvl="2" indent="0">
              <a:buClr>
                <a:schemeClr val="accent1"/>
              </a:buClr>
              <a:buNone/>
            </a:pPr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 the following website for more specifics and examples:</a:t>
            </a:r>
          </a:p>
          <a:p>
            <a:pPr marL="114300" indent="0" algn="ctr">
              <a:buNone/>
            </a:pPr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PowerPoint Accessible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- PDF Files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410200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endParaRPr lang="en-CA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a Word document </a:t>
            </a:r>
            <a:r>
              <a:rPr lang="en-CA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an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accessible </a:t>
            </a:r>
            <a:r>
              <a:rPr lang="en-CA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</a:p>
          <a:p>
            <a:pPr marL="114300" indent="0">
              <a:buNone/>
            </a:pPr>
            <a:endParaRPr lang="en-CA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 2016</a:t>
            </a:r>
          </a:p>
          <a:p>
            <a:pPr marL="114300" indent="0">
              <a:buNone/>
            </a:pPr>
            <a:endParaRPr lang="en-CA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and choose where you want the file to be saved</a:t>
            </a:r>
            <a:r>
              <a:rPr lang="en-C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dialog box, choose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Save as type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list</a:t>
            </a:r>
            <a:r>
              <a:rPr lang="en-C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, make sure the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Document structure tags for accessibility</a:t>
            </a:r>
            <a:r>
              <a:rPr lang="en-CA" sz="3800" dirty="0">
                <a:latin typeface="Arial" panose="020B0604020202020204" pitchFamily="34" charset="0"/>
                <a:cs typeface="Arial" panose="020B0604020202020204" pitchFamily="34" charset="0"/>
              </a:rPr>
              <a:t> check box is selected, and then click </a:t>
            </a:r>
            <a:r>
              <a:rPr lang="en-CA" sz="38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CA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PDF Accessible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93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PDF Files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6388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>Converting a Word document to an accessible PDF </a:t>
            </a:r>
          </a:p>
          <a:p>
            <a:pPr marL="114300" indent="0">
              <a:buNone/>
            </a:pPr>
            <a:endParaRPr lang="en-CA" sz="2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 tab, and then click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Choose a Location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, choose where you want the file to be saved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Choose a Folder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, choose a folder that you have already used or click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Browse for Additional Folders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 to choose a different folder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 dialog box, click the arrow in the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Save as type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 list, and then click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Make sure that the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Document structure tags for accessibility</a:t>
            </a:r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 check box is selected, and then click </a:t>
            </a:r>
            <a:r>
              <a:rPr lang="en-CA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  Click </a:t>
            </a:r>
            <a:r>
              <a:rPr lang="en-CA" sz="29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ctr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PDF Accessible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4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PDF Files 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1176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Converting a Word document to an accessible PDF </a:t>
            </a:r>
          </a:p>
          <a:p>
            <a:pPr marL="114300" indent="0">
              <a:buNone/>
            </a:pPr>
            <a:endParaRPr lang="en-C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tab, and then click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Save As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dialog box, click the arrow in the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Save as type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list, and then click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sure that the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Document structure tags for accessibility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check box is selected, and then click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Making Your PDF Accessible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7620000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Checking Accessibility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Checker - PDF	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Go to the following website to learn how to check the accessibility of your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PDF documents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Acrobat X Pro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Acrobat X Pro Accessibility Checker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Adobe Pro DC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Adobe Pro DC Accessibility Checker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085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 Checker – Microsoft Office</a:t>
            </a:r>
            <a:endParaRPr lang="en-C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Go to the following website to learn how to check the accessibility of your Word, Excel, and PowerPoint documents </a:t>
            </a:r>
          </a:p>
          <a:p>
            <a:pPr marL="114300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Accessibility Checker - Microsoft Office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1430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708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 the following website for Video Tutorials on the following: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Accessibility checker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alternative text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word documents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PowerPoint presentations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excel spreadsheets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PDF in Acrobat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accessible PDF from a word document </a:t>
            </a:r>
          </a:p>
          <a:p>
            <a:pPr lvl="1"/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Algonquin College Accessibility Resources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36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257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 River College’s Policy States:</a:t>
            </a:r>
          </a:p>
          <a:p>
            <a:pPr marL="11430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River College is dedicated to ensuring access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to education for academically qualified persons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with disabilities. Arrangements must be made so the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learning opportunities available to students without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diagnosed disabilities are also available to students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facing a physical, medical, learning, or psychological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disability. This requires both the identification and </a:t>
            </a:r>
          </a:p>
          <a:p>
            <a:pPr marL="11430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of accommodations.</a:t>
            </a:r>
          </a:p>
          <a:p>
            <a:pPr marL="114300" indent="0" algn="ctr">
              <a:buNone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Student_Handbook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pg. 3)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Continued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website gives specific directions to creating accessible Office Documents based on the version of Microsoft office you are using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Microsoft Office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 smtClean="0"/>
          </a:p>
          <a:p>
            <a:pPr marL="11430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information on The Accessibility for Manitobans Act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Accessibility for Manitobans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Accessibility for Manitobans Act (AMA)</a:t>
            </a:r>
            <a:endParaRPr lang="en-CA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The Accessibility for Manitobans Act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(AMA) became law in December, 2013. This landmark legislation outlines a clear and proactive process to identify, remove and prevent barriers to accessibility. The AMA is the next step to fulfilling government’s vision of full participation and inclusion for all Manitobans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AMA affects all Manitobans – individuals confronting barriers every day, as well as those in a position to identify, remove and prevent barriers to accessibility. Accessibility standards are the AMA building blocks to make real, measurable and effective changes to accessibility.</a:t>
            </a:r>
          </a:p>
          <a:p>
            <a:pPr marL="114300" indent="0" algn="ctr">
              <a:buNone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(http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www.accessibilitymb.ca/accessibility-standards.html)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59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Terminology</a:t>
            </a:r>
            <a:endParaRPr lang="en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often require accessible documents because they are using a screen reader to access their course material</a:t>
            </a:r>
          </a:p>
          <a:p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Screen Reader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A software that reads the screen to a person. Screen readers are normally used by visually impaired users. </a:t>
            </a:r>
          </a:p>
          <a:p>
            <a:pPr marL="114300" indent="0" algn="ctr">
              <a:buNone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(York Technical College Accessibility Checklist)</a:t>
            </a:r>
          </a:p>
          <a:p>
            <a:r>
              <a:rPr lang="en-C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Formats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– Information provided in a way that is accessible to people with disabilities. Examples: large print, recorded audio or Braille instead of standard printed material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ctr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www.accessibilitymb.ca/glossary.html) </a:t>
            </a:r>
          </a:p>
        </p:txBody>
      </p:sp>
    </p:spTree>
    <p:extLst>
      <p:ext uri="{BB962C8B-B14F-4D97-AF65-F5344CB8AC3E}">
        <p14:creationId xmlns:p14="http://schemas.microsoft.com/office/powerpoint/2010/main" val="31428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7620000" cy="2514600"/>
          </a:xfrm>
        </p:spPr>
        <p:txBody>
          <a:bodyPr/>
          <a:lstStyle/>
          <a:p>
            <a:pPr algn="ctr"/>
            <a:r>
              <a:rPr lang="en-C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Accessible Documents</a:t>
            </a:r>
            <a:endParaRPr lang="en-CA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All Documents</a:t>
            </a:r>
            <a:endParaRPr lang="en-CA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</a:p>
          <a:p>
            <a:pPr lvl="1"/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Use a sans serif font (Arial, Calibri, Verdana, Helvetica)</a:t>
            </a:r>
          </a:p>
          <a:p>
            <a:pPr lvl="1"/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Minimum of 12 pt. or 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</a:p>
          <a:p>
            <a:pPr marL="411480" lvl="1" indent="0">
              <a:buNone/>
            </a:pPr>
            <a:endParaRPr lang="en-C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Use black on white whenever </a:t>
            </a:r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</a:p>
          <a:p>
            <a:pPr marL="114300" indent="0">
              <a:buNone/>
            </a:pPr>
            <a:endParaRPr lang="en-C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Use page numbers</a:t>
            </a:r>
          </a:p>
          <a:p>
            <a:pPr marL="114300" indent="0">
              <a:buNone/>
            </a:pPr>
            <a:endParaRPr lang="en-CA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</a:p>
          <a:p>
            <a:pPr lvl="1"/>
            <a:r>
              <a:rPr lang="en-CA" sz="2900" dirty="0">
                <a:latin typeface="Arial" panose="020B0604020202020204" pitchFamily="34" charset="0"/>
                <a:cs typeface="Arial" panose="020B0604020202020204" pitchFamily="34" charset="0"/>
              </a:rPr>
              <a:t>Should never convey a message</a:t>
            </a:r>
          </a:p>
          <a:p>
            <a:pPr marL="114300" indent="0">
              <a:buNone/>
            </a:pPr>
            <a:endParaRPr lang="en-CA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</a:p>
          <a:p>
            <a:pPr lvl="1"/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large uses of bold, underline, italics and all caps</a:t>
            </a:r>
          </a:p>
          <a:p>
            <a:pPr lvl="1"/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animated text</a:t>
            </a:r>
          </a:p>
          <a:p>
            <a:pPr lvl="1"/>
            <a:r>
              <a:rPr lang="en-CA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textboxes 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079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All Documents</a:t>
            </a:r>
            <a:endParaRPr lang="en-CA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068168"/>
          </a:xfrm>
        </p:spPr>
        <p:txBody>
          <a:bodyPr>
            <a:norm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Images, Graphs, and Charts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should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all have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alternative text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(right click on the image and select Format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Picture –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give appropriate text in the title and description areas.  This should describe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image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somebody who is unable to visually see it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11480" lvl="1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 Note: 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direction is subject to change based on which Microsoft Office version being utilized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please see the resources slide 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All Documents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11762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Hyperlinks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These should be changed to have meaningful text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Go to menu item: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Links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section, click on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Hyperlink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option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Insert Hyperlink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dialog, type in the meaning of this link or the result of clicking on the link in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Text to Display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textbox. This is what will be read in your document for the hyperlink.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Insert Hyperlink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dialog, type in (or paste in) the web address (URL address) of the link in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textbox.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on the 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r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next page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1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Practices – All Documents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Meaningful Hyperlinks Continued: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Alternatively, you can copy and past the link into your document, right click on the link, and click “Edit Hyperlink”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Hyperlink: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https://carleton.ca/accessibility/accessibility-guides/creating-accessible-documents/creating-accessible-word-documents/hyperlinks/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Hyperlink with meaningful text: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Carleton University - Creating Accessible Hyperlinks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8948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</TotalTime>
  <Words>1021</Words>
  <Application>Microsoft Office PowerPoint</Application>
  <PresentationFormat>On-screen Show (4:3)</PresentationFormat>
  <Paragraphs>186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Wingdings</vt:lpstr>
      <vt:lpstr>Adjacency</vt:lpstr>
      <vt:lpstr>Making Documents Accessible</vt:lpstr>
      <vt:lpstr>Why?</vt:lpstr>
      <vt:lpstr>The Accessibility for Manitobans Act (AMA)</vt:lpstr>
      <vt:lpstr>Important Terminology</vt:lpstr>
      <vt:lpstr>Creating Accessible Documents</vt:lpstr>
      <vt:lpstr>Best Practices – All Documents</vt:lpstr>
      <vt:lpstr>Best Practices – All Documents</vt:lpstr>
      <vt:lpstr>Best Practices – All Documents</vt:lpstr>
      <vt:lpstr> Best Practices – All Documents </vt:lpstr>
      <vt:lpstr>Best Practices - Word Documents</vt:lpstr>
      <vt:lpstr>Best Practices – Excel Documents</vt:lpstr>
      <vt:lpstr>Best Practices – PowerPoint Documents</vt:lpstr>
      <vt:lpstr>Best Practices - PDF Files</vt:lpstr>
      <vt:lpstr>Best Practices – PDF Files</vt:lpstr>
      <vt:lpstr>Best Practices – PDF Files </vt:lpstr>
      <vt:lpstr>Checking Accessibility</vt:lpstr>
      <vt:lpstr>Accessibility Checker - PDF  </vt:lpstr>
      <vt:lpstr>Accessibility Checker – Microsoft Office</vt:lpstr>
      <vt:lpstr>Resources </vt:lpstr>
      <vt:lpstr>Resources Continued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Documents Accessible</dc:title>
  <dc:creator>Erika</dc:creator>
  <cp:lastModifiedBy>Erika Skaftfeld</cp:lastModifiedBy>
  <cp:revision>20</cp:revision>
  <dcterms:created xsi:type="dcterms:W3CDTF">2017-02-01T20:12:25Z</dcterms:created>
  <dcterms:modified xsi:type="dcterms:W3CDTF">2019-08-20T17:04:07Z</dcterms:modified>
</cp:coreProperties>
</file>